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6">
  <p:sldMasterIdLst>
    <p:sldMasterId id="2147483650" r:id="rId1"/>
  </p:sldMasterIdLst>
  <p:notesMasterIdLst>
    <p:notesMasterId r:id="rId16"/>
  </p:notesMasterIdLst>
  <p:handoutMasterIdLst>
    <p:handoutMasterId r:id="rId17"/>
  </p:handoutMasterIdLst>
  <p:sldIdLst>
    <p:sldId id="305" r:id="rId2"/>
    <p:sldId id="417" r:id="rId3"/>
    <p:sldId id="430" r:id="rId4"/>
    <p:sldId id="438" r:id="rId5"/>
    <p:sldId id="439" r:id="rId6"/>
    <p:sldId id="431" r:id="rId7"/>
    <p:sldId id="434" r:id="rId8"/>
    <p:sldId id="435" r:id="rId9"/>
    <p:sldId id="436" r:id="rId10"/>
    <p:sldId id="440" r:id="rId11"/>
    <p:sldId id="441" r:id="rId12"/>
    <p:sldId id="432" r:id="rId13"/>
    <p:sldId id="429" r:id="rId14"/>
    <p:sldId id="433" r:id="rId15"/>
  </p:sldIdLst>
  <p:sldSz cx="9906000" cy="6858000" type="A4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rcierk" initials="KM" lastIdx="1" clrIdx="0"/>
  <p:cmAuthor id="1" name="leduigoujm" initials="l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367A"/>
    <a:srgbClr val="EC7405"/>
    <a:srgbClr val="005191"/>
    <a:srgbClr val="000000"/>
    <a:srgbClr val="FF9900"/>
    <a:srgbClr val="99FF99"/>
    <a:srgbClr val="B4B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82101" autoAdjust="0"/>
  </p:normalViewPr>
  <p:slideViewPr>
    <p:cSldViewPr snapToGrid="0">
      <p:cViewPr varScale="1">
        <p:scale>
          <a:sx n="82" d="100"/>
          <a:sy n="82" d="100"/>
        </p:scale>
        <p:origin x="-614" y="-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5" d="100"/>
          <a:sy n="55" d="100"/>
        </p:scale>
        <p:origin x="-2755" y="-91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fld id="{1EFB075E-9DED-402E-9AF5-834189B62A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3946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64" charset="0"/>
                <a:ea typeface="Arial" pitchFamily="64" charset="0"/>
                <a:cs typeface="Arial" pitchFamily="64" charset="0"/>
              </a:defRPr>
            </a:lvl1pPr>
          </a:lstStyle>
          <a:p>
            <a:pPr>
              <a:defRPr/>
            </a:pPr>
            <a:fld id="{D5998AC2-9219-4C85-8162-85A475AF3A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4999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Arial" pitchFamily="64" charset="0"/>
        <a:cs typeface="Arial" pitchFamily="6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Arial" pitchFamily="64" charset="0"/>
        <a:cs typeface="Arial" pitchFamily="6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Arial" pitchFamily="64" charset="0"/>
        <a:cs typeface="Arial" pitchFamily="6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Arial" pitchFamily="64" charset="0"/>
        <a:cs typeface="Arial" pitchFamily="6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64" charset="0"/>
        <a:ea typeface="Arial" pitchFamily="64" charset="0"/>
        <a:cs typeface="Arial" pitchFamily="6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99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1212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95150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9750" y="1628775"/>
            <a:ext cx="395605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956050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024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05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18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127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C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5000" y="187200"/>
            <a:ext cx="8736000" cy="720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6386016" y="6526800"/>
            <a:ext cx="23114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FR" dirty="0" smtClean="0"/>
              <a:t>25/09/2013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06506" y="6526800"/>
            <a:ext cx="5850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fr-FR" dirty="0" smtClean="0"/>
              <a:t>Réunion du groupe </a:t>
            </a:r>
            <a:r>
              <a:rPr lang="fr-FR" dirty="0" err="1" smtClean="0"/>
              <a:t>Astro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0" y="6526800"/>
            <a:ext cx="468000" cy="216000"/>
          </a:xfrm>
          <a:prstGeom prst="rect">
            <a:avLst/>
          </a:prstGeom>
        </p:spPr>
        <p:txBody>
          <a:bodyPr/>
          <a:lstStyle>
            <a:lvl1pPr>
              <a:defRPr lang="fr-FR" sz="800" kern="120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fld id="{0CF0C526-BD89-4144-8E0F-45126FE564DF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Line 6"/>
          <p:cNvSpPr>
            <a:spLocks noChangeShapeType="1"/>
          </p:cNvSpPr>
          <p:nvPr userDrawn="1"/>
        </p:nvSpPr>
        <p:spPr bwMode="gray">
          <a:xfrm rot="5400000">
            <a:off x="4953000" y="-3495146"/>
            <a:ext cx="0" cy="8736542"/>
          </a:xfrm>
          <a:prstGeom prst="line">
            <a:avLst/>
          </a:prstGeom>
          <a:noFill/>
          <a:ln w="31750">
            <a:solidFill>
              <a:srgbClr val="C0C0C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8" name="Oval 5"/>
          <p:cNvSpPr>
            <a:spLocks noChangeArrowheads="1"/>
          </p:cNvSpPr>
          <p:nvPr userDrawn="1"/>
        </p:nvSpPr>
        <p:spPr bwMode="gray">
          <a:xfrm rot="5400000">
            <a:off x="9172245" y="757701"/>
            <a:ext cx="179388" cy="194336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sp>
        <p:nvSpPr>
          <p:cNvPr id="9" name="Oval 7"/>
          <p:cNvSpPr>
            <a:spLocks noChangeArrowheads="1"/>
          </p:cNvSpPr>
          <p:nvPr userDrawn="1"/>
        </p:nvSpPr>
        <p:spPr bwMode="gray">
          <a:xfrm rot="5400000">
            <a:off x="554368" y="757701"/>
            <a:ext cx="179388" cy="194337"/>
          </a:xfrm>
          <a:prstGeom prst="ellipse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</p:spPr>
        <p:txBody>
          <a:bodyPr rot="10800000" vert="eaVert" wrap="none" anchor="ctr"/>
          <a:lstStyle/>
          <a:p>
            <a:pPr>
              <a:defRPr/>
            </a:pP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9" name="Picture 12" descr="su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112258" y="5799138"/>
            <a:ext cx="1793742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ce réservé du contenu 9"/>
          <p:cNvSpPr>
            <a:spLocks noGrp="1"/>
          </p:cNvSpPr>
          <p:nvPr>
            <p:ph sz="quarter" idx="16"/>
          </p:nvPr>
        </p:nvSpPr>
        <p:spPr>
          <a:xfrm>
            <a:off x="584730" y="1340768"/>
            <a:ext cx="8736541" cy="468052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rgbClr val="EC7305"/>
                </a:solidFill>
              </a:defRPr>
            </a:lvl1pPr>
            <a:lvl2pPr marL="0" indent="0">
              <a:buNone/>
              <a:defRPr/>
            </a:lvl2pPr>
            <a:lvl3pPr marL="360000" indent="-228600">
              <a:buSzPct val="80000"/>
              <a:buFont typeface="Wingdings 2" pitchFamily="18" charset="2"/>
              <a:buChar char=""/>
              <a:defRPr sz="1800"/>
            </a:lvl3pPr>
            <a:lvl4pPr marL="540000" indent="-228600">
              <a:buFont typeface="Wingdings 2" pitchFamily="18" charset="2"/>
              <a:buChar char="è"/>
              <a:defRPr sz="1600"/>
            </a:lvl4pPr>
            <a:lvl5pPr marL="720000">
              <a:buClr>
                <a:srgbClr val="EC7305"/>
              </a:buClr>
              <a:defRPr sz="1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8929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Couv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0" y="0"/>
            <a:ext cx="7431088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84200" y="1628775"/>
            <a:ext cx="8737600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588" indent="-1588" algn="just" rtl="0" eaLnBrk="1" fontAlgn="base" hangingPunct="1">
        <a:spcBef>
          <a:spcPct val="0"/>
        </a:spcBef>
        <a:spcAft>
          <a:spcPct val="6000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84150" indent="-1809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>
          <a:solidFill>
            <a:srgbClr val="000000"/>
          </a:solidFill>
          <a:latin typeface="+mn-lt"/>
          <a:cs typeface="+mn-cs"/>
        </a:defRPr>
      </a:lvl2pPr>
      <a:lvl3pPr marL="363538" indent="-177800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è"/>
        <a:defRPr sz="1600">
          <a:solidFill>
            <a:srgbClr val="000000"/>
          </a:solidFill>
          <a:latin typeface="+mn-lt"/>
          <a:cs typeface="+mn-cs"/>
        </a:defRPr>
      </a:lvl3pPr>
      <a:lvl4pPr marL="539750" indent="-17462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Arial" charset="0"/>
        <a:buChar char="»"/>
        <a:defRPr sz="1400">
          <a:solidFill>
            <a:srgbClr val="000000"/>
          </a:solidFill>
          <a:latin typeface="+mn-lt"/>
          <a:cs typeface="+mn-cs"/>
        </a:defRPr>
      </a:lvl4pPr>
      <a:lvl5pPr marL="735013" indent="-1936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 sz="1000">
          <a:solidFill>
            <a:srgbClr val="000000"/>
          </a:solidFill>
          <a:latin typeface="+mn-lt"/>
          <a:cs typeface="+mn-cs"/>
        </a:defRPr>
      </a:lvl5pPr>
      <a:lvl6pPr marL="1192213" indent="-1936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 sz="1000">
          <a:solidFill>
            <a:srgbClr val="000000"/>
          </a:solidFill>
          <a:latin typeface="+mn-lt"/>
          <a:cs typeface="+mn-cs"/>
        </a:defRPr>
      </a:lvl6pPr>
      <a:lvl7pPr marL="1649413" indent="-1936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 sz="1000">
          <a:solidFill>
            <a:srgbClr val="000000"/>
          </a:solidFill>
          <a:latin typeface="+mn-lt"/>
          <a:cs typeface="+mn-cs"/>
        </a:defRPr>
      </a:lvl7pPr>
      <a:lvl8pPr marL="2106613" indent="-1936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 sz="1000">
          <a:solidFill>
            <a:srgbClr val="000000"/>
          </a:solidFill>
          <a:latin typeface="+mn-lt"/>
          <a:cs typeface="+mn-cs"/>
        </a:defRPr>
      </a:lvl8pPr>
      <a:lvl9pPr marL="2563813" indent="-193675" algn="l" rtl="0" eaLnBrk="1" fontAlgn="base" hangingPunct="1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Font typeface="Wingdings 2" pitchFamily="18" charset="2"/>
        <a:buChar char="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13"/>
          <p:cNvSpPr>
            <a:spLocks noChangeArrowheads="1"/>
          </p:cNvSpPr>
          <p:nvPr/>
        </p:nvSpPr>
        <p:spPr bwMode="gray">
          <a:xfrm>
            <a:off x="546531" y="3123435"/>
            <a:ext cx="8424862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J.M. LE DUIGOU – CNES – DCT/SI/OP</a:t>
            </a:r>
            <a:br>
              <a:rPr lang="en-US" sz="2400" b="1" dirty="0" smtClean="0">
                <a:solidFill>
                  <a:schemeClr val="tx2"/>
                </a:solidFill>
              </a:rPr>
            </a:br>
            <a:r>
              <a:rPr lang="en-US" sz="2400" b="1" dirty="0" smtClean="0">
                <a:solidFill>
                  <a:schemeClr val="tx2"/>
                </a:solidFill>
              </a:rPr>
              <a:t>O. LA MARLE – CNES – DIA/SME </a:t>
            </a:r>
          </a:p>
          <a:p>
            <a:pPr algn="ctr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  </a:t>
            </a:r>
            <a:br>
              <a:rPr lang="en-US" sz="2400" b="1" dirty="0" smtClean="0">
                <a:solidFill>
                  <a:schemeClr val="tx2"/>
                </a:solidFill>
              </a:rPr>
            </a:b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88068" name="Rectangle 2"/>
          <p:cNvSpPr>
            <a:spLocks noChangeArrowheads="1"/>
          </p:cNvSpPr>
          <p:nvPr/>
        </p:nvSpPr>
        <p:spPr bwMode="gray">
          <a:xfrm>
            <a:off x="407625" y="2000250"/>
            <a:ext cx="8702675" cy="1685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>
              <a:lnSpc>
                <a:spcPct val="90000"/>
              </a:lnSpc>
            </a:pPr>
            <a:r>
              <a:rPr lang="fr-FR" sz="3200" b="1" dirty="0" smtClean="0">
                <a:solidFill>
                  <a:schemeClr val="tx2"/>
                </a:solidFill>
              </a:rPr>
              <a:t>CNES RECENT ACTIVITIES IN THE FIELD OF </a:t>
            </a:r>
            <a:br>
              <a:rPr lang="fr-FR" sz="3200" b="1" dirty="0" smtClean="0">
                <a:solidFill>
                  <a:schemeClr val="tx2"/>
                </a:solidFill>
              </a:rPr>
            </a:br>
            <a:r>
              <a:rPr lang="fr-FR" sz="3200" b="1" dirty="0" smtClean="0">
                <a:solidFill>
                  <a:schemeClr val="tx2"/>
                </a:solidFill>
              </a:rPr>
              <a:t>HIGH CONTRAST IMAGING</a:t>
            </a:r>
            <a:endParaRPr lang="en-US" sz="3200" b="1" dirty="0">
              <a:solidFill>
                <a:schemeClr val="tx2"/>
              </a:solidFill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gray">
          <a:xfrm>
            <a:off x="6187267" y="4355287"/>
            <a:ext cx="2487642" cy="865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60000"/>
              <a:buFont typeface="Wingdings 2" pitchFamily="18" charset="2"/>
              <a:buChar char=""/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60000"/>
              <a:buFont typeface="Wingdings 2" pitchFamily="18" charset="2"/>
              <a:buChar char=""/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60000"/>
              <a:buFont typeface="Wingdings 2" pitchFamily="18" charset="2"/>
              <a:buChar char=""/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10000"/>
              </a:spcBef>
              <a:spcAft>
                <a:spcPct val="10000"/>
              </a:spcAft>
              <a:buClr>
                <a:schemeClr val="tx1"/>
              </a:buClr>
              <a:buSzPct val="60000"/>
              <a:buFont typeface="Wingdings 2" pitchFamily="18" charset="2"/>
              <a:buChar char=""/>
              <a:defRPr b="1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Font typeface="Wingdings 2" pitchFamily="18" charset="2"/>
              <a:buNone/>
            </a:pPr>
            <a:r>
              <a:rPr lang="en-US" altLang="en-US" sz="1600" dirty="0" smtClean="0">
                <a:solidFill>
                  <a:schemeClr val="tx1"/>
                </a:solidFill>
              </a:rPr>
              <a:t/>
            </a:r>
            <a:br>
              <a:rPr lang="en-US" altLang="en-US" sz="1600" dirty="0" smtClean="0">
                <a:solidFill>
                  <a:schemeClr val="tx1"/>
                </a:solidFill>
              </a:rPr>
            </a:br>
            <a:r>
              <a:rPr lang="en-US" altLang="en-US" sz="1600" dirty="0" smtClean="0">
                <a:solidFill>
                  <a:schemeClr val="tx1"/>
                </a:solidFill>
              </a:rPr>
              <a:t>May. 29-31</a:t>
            </a:r>
            <a:r>
              <a:rPr lang="en-US" altLang="en-US" sz="1600" baseline="30000" dirty="0" smtClean="0">
                <a:solidFill>
                  <a:schemeClr val="tx1"/>
                </a:solidFill>
              </a:rPr>
              <a:t>th</a:t>
            </a:r>
            <a:r>
              <a:rPr lang="en-US" altLang="en-US" sz="1600" dirty="0" smtClean="0">
                <a:solidFill>
                  <a:schemeClr val="tx1"/>
                </a:solidFill>
              </a:rPr>
              <a:t> </a:t>
            </a:r>
            <a:r>
              <a:rPr lang="fr-FR" altLang="en-US" sz="1600" dirty="0" smtClean="0">
                <a:solidFill>
                  <a:schemeClr val="tx1"/>
                </a:solidFill>
              </a:rPr>
              <a:t>2017 </a:t>
            </a:r>
            <a:br>
              <a:rPr lang="fr-FR" altLang="en-US" sz="1600" dirty="0" smtClean="0">
                <a:solidFill>
                  <a:schemeClr val="tx1"/>
                </a:solidFill>
              </a:rPr>
            </a:br>
            <a:r>
              <a:rPr lang="en-US" altLang="en-US" sz="1600" dirty="0" smtClean="0">
                <a:solidFill>
                  <a:srgbClr val="005191"/>
                </a:solidFill>
              </a:rPr>
              <a:t>MARSEILLE</a:t>
            </a:r>
            <a:endParaRPr lang="en-US" altLang="en-US" sz="16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795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2673" y="426554"/>
            <a:ext cx="125066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LUVOIR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431804" y="1522315"/>
            <a:ext cx="9474195" cy="56354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LUVOIR studies @ CNES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Goal</a:t>
            </a:r>
            <a:r>
              <a:rPr lang="sv-SE" sz="2000" dirty="0" smtClean="0">
                <a:solidFill>
                  <a:srgbClr val="005191"/>
                </a:solidFill>
              </a:rPr>
              <a:t>: make </a:t>
            </a:r>
            <a:r>
              <a:rPr lang="sv-SE" sz="2000" dirty="0" err="1" smtClean="0">
                <a:solidFill>
                  <a:srgbClr val="005191"/>
                </a:solidFill>
              </a:rPr>
              <a:t>french</a:t>
            </a:r>
            <a:r>
              <a:rPr lang="sv-SE" sz="2000" dirty="0" smtClean="0">
                <a:solidFill>
                  <a:srgbClr val="005191"/>
                </a:solidFill>
              </a:rPr>
              <a:t> scientist </a:t>
            </a:r>
            <a:r>
              <a:rPr lang="sv-SE" sz="2000" dirty="0" err="1" smtClean="0">
                <a:solidFill>
                  <a:srgbClr val="005191"/>
                </a:solidFill>
              </a:rPr>
              <a:t>participate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LUVOIR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Focused</a:t>
            </a:r>
            <a:r>
              <a:rPr lang="sv-SE" sz="2000" dirty="0" smtClean="0">
                <a:solidFill>
                  <a:srgbClr val="005191"/>
                </a:solidFill>
              </a:rPr>
              <a:t> on a UV/EUV </a:t>
            </a:r>
            <a:r>
              <a:rPr lang="sv-SE" sz="2000" dirty="0" err="1" smtClean="0">
                <a:solidFill>
                  <a:srgbClr val="005191"/>
                </a:solidFill>
              </a:rPr>
              <a:t>spectro</a:t>
            </a:r>
            <a:r>
              <a:rPr lang="sv-SE" sz="2000" dirty="0" smtClean="0">
                <a:solidFill>
                  <a:srgbClr val="005191"/>
                </a:solidFill>
              </a:rPr>
              <a:t>-polarimeter in 90-300 </a:t>
            </a:r>
            <a:r>
              <a:rPr lang="sv-SE" sz="2000" dirty="0" err="1" smtClean="0">
                <a:solidFill>
                  <a:srgbClr val="005191"/>
                </a:solidFill>
              </a:rPr>
              <a:t>nm</a:t>
            </a:r>
            <a:r>
              <a:rPr lang="sv-SE" sz="2000" dirty="0" smtClean="0">
                <a:solidFill>
                  <a:srgbClr val="005191"/>
                </a:solidFill>
              </a:rPr>
              <a:t>, 3 bands: POLLUX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Heritage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of</a:t>
            </a:r>
            <a:r>
              <a:rPr lang="sv-SE" sz="2000" dirty="0" smtClean="0">
                <a:solidFill>
                  <a:srgbClr val="005191"/>
                </a:solidFill>
              </a:rPr>
              <a:t>  ARAGO studies for M4,M5 calls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recent R and D + PHD on UV </a:t>
            </a:r>
            <a:r>
              <a:rPr lang="sv-SE" sz="2000" dirty="0" err="1" smtClean="0">
                <a:solidFill>
                  <a:srgbClr val="005191"/>
                </a:solidFill>
              </a:rPr>
              <a:t>spectrometer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Consortium</a:t>
            </a:r>
            <a:r>
              <a:rPr lang="sv-SE" sz="2000" dirty="0" smtClean="0">
                <a:solidFill>
                  <a:srgbClr val="005191"/>
                </a:solidFill>
              </a:rPr>
              <a:t> : CNES, LAM, </a:t>
            </a:r>
            <a:r>
              <a:rPr lang="sv-SE" sz="2000" dirty="0" err="1" smtClean="0">
                <a:solidFill>
                  <a:srgbClr val="005191"/>
                </a:solidFill>
              </a:rPr>
              <a:t>LESIA+european</a:t>
            </a:r>
            <a:r>
              <a:rPr lang="sv-SE" sz="2000" dirty="0" smtClean="0">
                <a:solidFill>
                  <a:srgbClr val="005191"/>
                </a:solidFill>
              </a:rPr>
              <a:t> partners </a:t>
            </a:r>
            <a:endParaRPr lang="sv-SE" sz="2000" dirty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Phase</a:t>
            </a:r>
            <a:r>
              <a:rPr lang="sv-SE" sz="2000" dirty="0" smtClean="0">
                <a:solidFill>
                  <a:srgbClr val="005191"/>
                </a:solidFill>
              </a:rPr>
              <a:t> 0 </a:t>
            </a:r>
            <a:r>
              <a:rPr lang="sv-SE" sz="2000" dirty="0" err="1" smtClean="0">
                <a:solidFill>
                  <a:srgbClr val="005191"/>
                </a:solidFill>
              </a:rPr>
              <a:t>planned</a:t>
            </a:r>
            <a:r>
              <a:rPr lang="sv-SE" sz="2000" dirty="0" smtClean="0">
                <a:solidFill>
                  <a:srgbClr val="005191"/>
                </a:solidFill>
              </a:rPr>
              <a:t> in 2017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Started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recently</a:t>
            </a:r>
            <a:r>
              <a:rPr lang="sv-SE" sz="2000" dirty="0" smtClean="0">
                <a:solidFill>
                  <a:srgbClr val="005191"/>
                </a:solidFill>
              </a:rPr>
              <a:t>, no </a:t>
            </a:r>
            <a:r>
              <a:rPr lang="sv-SE" sz="2000" dirty="0" err="1" smtClean="0">
                <a:solidFill>
                  <a:srgbClr val="005191"/>
                </a:solidFill>
              </a:rPr>
              <a:t>results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yet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R and D on UV </a:t>
            </a:r>
            <a:r>
              <a:rPr lang="sv-SE" sz="2000" dirty="0" err="1" smtClean="0">
                <a:solidFill>
                  <a:srgbClr val="005191"/>
                </a:solidFill>
              </a:rPr>
              <a:t>coatings</a:t>
            </a:r>
            <a:r>
              <a:rPr lang="sv-SE" sz="2000" dirty="0" smtClean="0">
                <a:solidFill>
                  <a:srgbClr val="005191"/>
                </a:solidFill>
              </a:rPr>
              <a:t> (</a:t>
            </a:r>
            <a:r>
              <a:rPr lang="sv-SE" sz="2000" dirty="0" err="1" smtClean="0">
                <a:solidFill>
                  <a:srgbClr val="005191"/>
                </a:solidFill>
              </a:rPr>
              <a:t>especially</a:t>
            </a:r>
            <a:r>
              <a:rPr lang="sv-SE" sz="2000" dirty="0" smtClean="0">
                <a:solidFill>
                  <a:srgbClr val="005191"/>
                </a:solidFill>
              </a:rPr>
              <a:t> in the 90-120 </a:t>
            </a:r>
            <a:r>
              <a:rPr lang="sv-SE" sz="2000" dirty="0" err="1" smtClean="0">
                <a:solidFill>
                  <a:srgbClr val="005191"/>
                </a:solidFill>
              </a:rPr>
              <a:t>nm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range</a:t>
            </a:r>
            <a:r>
              <a:rPr lang="sv-SE" sz="2000" dirty="0" smtClean="0">
                <a:solidFill>
                  <a:srgbClr val="005191"/>
                </a:solidFill>
              </a:rPr>
              <a:t>) </a:t>
            </a:r>
            <a:r>
              <a:rPr lang="sv-SE" sz="2000" dirty="0" err="1" smtClean="0">
                <a:solidFill>
                  <a:srgbClr val="005191"/>
                </a:solidFill>
              </a:rPr>
              <a:t>with</a:t>
            </a:r>
            <a:r>
              <a:rPr lang="sv-SE" sz="2000" dirty="0" smtClean="0">
                <a:solidFill>
                  <a:srgbClr val="005191"/>
                </a:solidFill>
              </a:rPr>
              <a:t> REOSC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To be </a:t>
            </a:r>
            <a:r>
              <a:rPr lang="sv-SE" sz="2000" dirty="0" err="1" smtClean="0">
                <a:solidFill>
                  <a:srgbClr val="005191"/>
                </a:solidFill>
              </a:rPr>
              <a:t>started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soon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No </a:t>
            </a:r>
            <a:r>
              <a:rPr lang="sv-SE" sz="2000" dirty="0" err="1" smtClean="0">
                <a:solidFill>
                  <a:srgbClr val="005191"/>
                </a:solidFill>
              </a:rPr>
              <a:t>study</a:t>
            </a:r>
            <a:r>
              <a:rPr lang="sv-SE" sz="2000" dirty="0" smtClean="0">
                <a:solidFill>
                  <a:srgbClr val="005191"/>
                </a:solidFill>
              </a:rPr>
              <a:t> on </a:t>
            </a:r>
            <a:r>
              <a:rPr lang="sv-SE" sz="2000" dirty="0" err="1" smtClean="0">
                <a:solidFill>
                  <a:srgbClr val="005191"/>
                </a:solidFill>
              </a:rPr>
              <a:t>coronograph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2000" dirty="0" smtClean="0">
              <a:solidFill>
                <a:srgbClr val="005191"/>
              </a:solidFill>
            </a:endParaRPr>
          </a:p>
          <a:p>
            <a:pPr marL="0" lvl="2" indent="0">
              <a:spcBef>
                <a:spcPts val="1000"/>
              </a:spcBef>
              <a:buClr>
                <a:srgbClr val="EC7405"/>
              </a:buClr>
              <a:buNone/>
            </a:pPr>
            <a:endParaRPr lang="sv-SE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88609" y="211109"/>
            <a:ext cx="53310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A CORONOGRAPH UNDER BALLON ?</a:t>
            </a:r>
            <a:br>
              <a:rPr lang="fr-FR" sz="2200" b="1" dirty="0" smtClean="0">
                <a:solidFill>
                  <a:srgbClr val="005191"/>
                </a:solidFill>
              </a:rPr>
            </a:br>
            <a:r>
              <a:rPr lang="fr-FR" sz="2200" b="1" dirty="0" smtClean="0">
                <a:solidFill>
                  <a:srgbClr val="005191"/>
                </a:solidFill>
              </a:rPr>
              <a:t>(JMLD)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746598" y="1252492"/>
            <a:ext cx="9371763" cy="59128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A </a:t>
            </a:r>
            <a:r>
              <a:rPr lang="sv-SE" sz="1600" dirty="0" err="1" smtClean="0">
                <a:solidFill>
                  <a:srgbClr val="005191"/>
                </a:solidFill>
              </a:rPr>
              <a:t>technological</a:t>
            </a:r>
            <a:r>
              <a:rPr lang="sv-SE" sz="1600" dirty="0" smtClean="0">
                <a:solidFill>
                  <a:srgbClr val="005191"/>
                </a:solidFill>
              </a:rPr>
              <a:t> demonstration under </a:t>
            </a:r>
            <a:r>
              <a:rPr lang="sv-SE" sz="1600" dirty="0" err="1" smtClean="0">
                <a:solidFill>
                  <a:srgbClr val="005191"/>
                </a:solidFill>
              </a:rPr>
              <a:t>ballon</a:t>
            </a:r>
            <a:r>
              <a:rPr lang="sv-SE" sz="1600" dirty="0" smtClean="0">
                <a:solidFill>
                  <a:srgbClr val="005191"/>
                </a:solidFill>
              </a:rPr>
              <a:t> ? </a:t>
            </a:r>
            <a:r>
              <a:rPr lang="sv-SE" sz="1600" dirty="0" err="1" smtClean="0">
                <a:solidFill>
                  <a:srgbClr val="005191"/>
                </a:solidFill>
              </a:rPr>
              <a:t>Feasible</a:t>
            </a:r>
            <a:r>
              <a:rPr lang="sv-SE" sz="1600" dirty="0" smtClean="0">
                <a:solidFill>
                  <a:srgbClr val="005191"/>
                </a:solidFill>
              </a:rPr>
              <a:t> ? </a:t>
            </a:r>
            <a:r>
              <a:rPr lang="sv-SE" sz="1600" dirty="0" err="1" smtClean="0">
                <a:solidFill>
                  <a:srgbClr val="005191"/>
                </a:solidFill>
              </a:rPr>
              <a:t>Interest</a:t>
            </a:r>
            <a:r>
              <a:rPr lang="sv-SE" sz="1600" dirty="0" smtClean="0">
                <a:solidFill>
                  <a:srgbClr val="005191"/>
                </a:solidFill>
              </a:rPr>
              <a:t> ?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smtClean="0">
                <a:solidFill>
                  <a:srgbClr val="005191"/>
                </a:solidFill>
              </a:rPr>
              <a:t>If science driven =&gt; </a:t>
            </a:r>
            <a:r>
              <a:rPr lang="sv-SE" sz="1400" dirty="0" err="1" smtClean="0">
                <a:solidFill>
                  <a:srgbClr val="005191"/>
                </a:solidFill>
              </a:rPr>
              <a:t>high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smtClean="0">
                <a:solidFill>
                  <a:srgbClr val="005191"/>
                </a:solidFill>
              </a:rPr>
              <a:t>Diameter (</a:t>
            </a:r>
            <a:r>
              <a:rPr lang="sv-SE" sz="1400" dirty="0" err="1" smtClean="0">
                <a:solidFill>
                  <a:srgbClr val="005191"/>
                </a:solidFill>
              </a:rPr>
              <a:t>few</a:t>
            </a:r>
            <a:r>
              <a:rPr lang="sv-SE" sz="1400" dirty="0" smtClean="0">
                <a:solidFill>
                  <a:srgbClr val="005191"/>
                </a:solidFill>
              </a:rPr>
              <a:t> m) </a:t>
            </a:r>
            <a:r>
              <a:rPr lang="sv-SE" sz="1400" dirty="0" smtClean="0">
                <a:solidFill>
                  <a:srgbClr val="005191"/>
                </a:solidFill>
              </a:rPr>
              <a:t>=&gt; </a:t>
            </a:r>
            <a:r>
              <a:rPr lang="sv-SE" sz="1400" dirty="0" err="1" smtClean="0">
                <a:solidFill>
                  <a:srgbClr val="005191"/>
                </a:solidFill>
              </a:rPr>
              <a:t>costly</a:t>
            </a:r>
            <a:r>
              <a:rPr lang="sv-SE" sz="1400" dirty="0" smtClean="0">
                <a:solidFill>
                  <a:srgbClr val="005191"/>
                </a:solidFill>
              </a:rPr>
              <a:t> for </a:t>
            </a:r>
            <a:r>
              <a:rPr lang="sv-SE" sz="1400" dirty="0" err="1" smtClean="0">
                <a:solidFill>
                  <a:srgbClr val="005191"/>
                </a:solidFill>
              </a:rPr>
              <a:t>balloon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smtClean="0">
                <a:solidFill>
                  <a:srgbClr val="005191"/>
                </a:solidFill>
              </a:rPr>
              <a:t>(</a:t>
            </a:r>
            <a:r>
              <a:rPr lang="sv-SE" sz="1400" dirty="0" err="1" smtClean="0">
                <a:solidFill>
                  <a:srgbClr val="005191"/>
                </a:solidFill>
              </a:rPr>
              <a:t>few</a:t>
            </a:r>
            <a:r>
              <a:rPr lang="sv-SE" sz="1400" dirty="0" smtClean="0">
                <a:solidFill>
                  <a:srgbClr val="005191"/>
                </a:solidFill>
              </a:rPr>
              <a:t> 10 ME)=&gt; </a:t>
            </a:r>
            <a:r>
              <a:rPr lang="sv-SE" sz="1400" dirty="0" smtClean="0">
                <a:solidFill>
                  <a:srgbClr val="005191"/>
                </a:solidFill>
              </a:rPr>
              <a:t>no </a:t>
            </a:r>
            <a:r>
              <a:rPr lang="sv-SE" sz="1400" dirty="0" err="1" smtClean="0">
                <a:solidFill>
                  <a:srgbClr val="005191"/>
                </a:solidFill>
              </a:rPr>
              <a:t>chance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to</a:t>
            </a:r>
            <a:r>
              <a:rPr lang="sv-SE" sz="1400" dirty="0" smtClean="0">
                <a:solidFill>
                  <a:srgbClr val="005191"/>
                </a:solidFill>
              </a:rPr>
              <a:t> be </a:t>
            </a:r>
            <a:r>
              <a:rPr lang="sv-SE" sz="1400" dirty="0" err="1" smtClean="0">
                <a:solidFill>
                  <a:srgbClr val="005191"/>
                </a:solidFill>
              </a:rPr>
              <a:t>selected</a:t>
            </a:r>
            <a:endParaRPr lang="sv-SE" sz="14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smtClean="0">
                <a:solidFill>
                  <a:srgbClr val="005191"/>
                </a:solidFill>
              </a:rPr>
              <a:t>Techno </a:t>
            </a:r>
            <a:r>
              <a:rPr lang="sv-SE" sz="1400" dirty="0" smtClean="0">
                <a:solidFill>
                  <a:srgbClr val="005191"/>
                </a:solidFill>
              </a:rPr>
              <a:t>demonstration </a:t>
            </a:r>
            <a:r>
              <a:rPr lang="sv-SE" sz="1400" dirty="0" smtClean="0">
                <a:solidFill>
                  <a:srgbClr val="005191"/>
                </a:solidFill>
              </a:rPr>
              <a:t>: try </a:t>
            </a:r>
            <a:r>
              <a:rPr lang="sv-SE" sz="1400" dirty="0" err="1" smtClean="0">
                <a:solidFill>
                  <a:srgbClr val="005191"/>
                </a:solidFill>
              </a:rPr>
              <a:t>to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improve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one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of</a:t>
            </a:r>
            <a:r>
              <a:rPr lang="sv-SE" sz="1400" dirty="0" smtClean="0">
                <a:solidFill>
                  <a:srgbClr val="005191"/>
                </a:solidFill>
              </a:rPr>
              <a:t> the </a:t>
            </a:r>
            <a:r>
              <a:rPr lang="sv-SE" sz="1400" dirty="0" err="1" smtClean="0">
                <a:solidFill>
                  <a:srgbClr val="005191"/>
                </a:solidFill>
              </a:rPr>
              <a:t>critical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aspect</a:t>
            </a:r>
            <a:r>
              <a:rPr lang="sv-SE" sz="1400" dirty="0" smtClean="0">
                <a:solidFill>
                  <a:srgbClr val="005191"/>
                </a:solidFill>
              </a:rPr>
              <a:t> for </a:t>
            </a:r>
            <a:r>
              <a:rPr lang="sv-SE" sz="1400" dirty="0" err="1" smtClean="0">
                <a:solidFill>
                  <a:srgbClr val="005191"/>
                </a:solidFill>
              </a:rPr>
              <a:t>corono</a:t>
            </a:r>
            <a:r>
              <a:rPr lang="sv-SE" sz="1400" dirty="0" smtClean="0">
                <a:solidFill>
                  <a:srgbClr val="005191"/>
                </a:solidFill>
              </a:rPr>
              <a:t> in space 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Could</a:t>
            </a:r>
            <a:r>
              <a:rPr lang="sv-SE" sz="1400" dirty="0" smtClean="0">
                <a:solidFill>
                  <a:srgbClr val="005191"/>
                </a:solidFill>
              </a:rPr>
              <a:t> be </a:t>
            </a:r>
            <a:r>
              <a:rPr lang="sv-SE" sz="1400" dirty="0" err="1" smtClean="0">
                <a:solidFill>
                  <a:srgbClr val="005191"/>
                </a:solidFill>
              </a:rPr>
              <a:t>pointing</a:t>
            </a:r>
            <a:r>
              <a:rPr lang="sv-SE" sz="1400" dirty="0" smtClean="0">
                <a:solidFill>
                  <a:srgbClr val="005191"/>
                </a:solidFill>
              </a:rPr>
              <a:t> by </a:t>
            </a:r>
            <a:r>
              <a:rPr lang="sv-SE" sz="1400" dirty="0" err="1" smtClean="0">
                <a:solidFill>
                  <a:srgbClr val="005191"/>
                </a:solidFill>
              </a:rPr>
              <a:t>instance</a:t>
            </a:r>
            <a:r>
              <a:rPr lang="sv-SE" sz="1400" dirty="0" smtClean="0">
                <a:solidFill>
                  <a:srgbClr val="005191"/>
                </a:solidFill>
              </a:rPr>
              <a:t> (</a:t>
            </a:r>
            <a:r>
              <a:rPr lang="sv-SE" sz="1400" dirty="0" err="1" smtClean="0">
                <a:solidFill>
                  <a:srgbClr val="005191"/>
                </a:solidFill>
              </a:rPr>
              <a:t>one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of</a:t>
            </a:r>
            <a:r>
              <a:rPr lang="sv-SE" sz="1400" dirty="0" smtClean="0">
                <a:solidFill>
                  <a:srgbClr val="005191"/>
                </a:solidFill>
              </a:rPr>
              <a:t> the killer </a:t>
            </a:r>
            <a:r>
              <a:rPr lang="sv-SE" sz="1400" dirty="0" err="1" smtClean="0">
                <a:solidFill>
                  <a:srgbClr val="005191"/>
                </a:solidFill>
              </a:rPr>
              <a:t>of</a:t>
            </a:r>
            <a:r>
              <a:rPr lang="sv-SE" sz="1400" dirty="0" smtClean="0">
                <a:solidFill>
                  <a:srgbClr val="005191"/>
                </a:solidFill>
              </a:rPr>
              <a:t> SPICES)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Ballon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pointing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residual</a:t>
            </a:r>
            <a:r>
              <a:rPr lang="sv-SE" sz="1400" dirty="0" smtClean="0">
                <a:solidFill>
                  <a:srgbClr val="005191"/>
                </a:solidFill>
              </a:rPr>
              <a:t> is </a:t>
            </a:r>
            <a:r>
              <a:rPr lang="sv-SE" sz="1400" dirty="0" err="1" smtClean="0">
                <a:solidFill>
                  <a:srgbClr val="005191"/>
                </a:solidFill>
              </a:rPr>
              <a:t>now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close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to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spacecraft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one</a:t>
            </a:r>
            <a:r>
              <a:rPr lang="sv-SE" sz="1400" dirty="0" smtClean="0">
                <a:solidFill>
                  <a:srgbClr val="005191"/>
                </a:solidFill>
              </a:rPr>
              <a:t>, </a:t>
            </a:r>
            <a:r>
              <a:rPr lang="sv-SE" sz="1400" dirty="0" err="1" smtClean="0">
                <a:solidFill>
                  <a:srgbClr val="005191"/>
                </a:solidFill>
              </a:rPr>
              <a:t>about</a:t>
            </a:r>
            <a:r>
              <a:rPr lang="sv-SE" sz="1400" dirty="0" smtClean="0">
                <a:solidFill>
                  <a:srgbClr val="005191"/>
                </a:solidFill>
              </a:rPr>
              <a:t> 1 </a:t>
            </a:r>
            <a:r>
              <a:rPr lang="sv-SE" sz="1400" dirty="0" err="1" smtClean="0">
                <a:solidFill>
                  <a:srgbClr val="005191"/>
                </a:solidFill>
              </a:rPr>
              <a:t>arcsec</a:t>
            </a:r>
            <a:endParaRPr lang="sv-SE" sz="1400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Goal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could</a:t>
            </a:r>
            <a:r>
              <a:rPr lang="sv-SE" sz="1400" dirty="0" smtClean="0">
                <a:solidFill>
                  <a:srgbClr val="005191"/>
                </a:solidFill>
              </a:rPr>
              <a:t> be a 10-7/10-8  </a:t>
            </a:r>
            <a:r>
              <a:rPr lang="sv-SE" sz="1400" dirty="0" err="1" smtClean="0">
                <a:solidFill>
                  <a:srgbClr val="005191"/>
                </a:solidFill>
              </a:rPr>
              <a:t>stabilized</a:t>
            </a:r>
            <a:r>
              <a:rPr lang="sv-SE" sz="1400" dirty="0" smtClean="0">
                <a:solidFill>
                  <a:srgbClr val="005191"/>
                </a:solidFill>
              </a:rPr>
              <a:t> DH on a </a:t>
            </a:r>
            <a:r>
              <a:rPr lang="sv-SE" sz="1400" dirty="0" err="1" smtClean="0">
                <a:solidFill>
                  <a:srgbClr val="005191"/>
                </a:solidFill>
              </a:rPr>
              <a:t>bright</a:t>
            </a:r>
            <a:r>
              <a:rPr lang="sv-SE" sz="1400" dirty="0" smtClean="0">
                <a:solidFill>
                  <a:srgbClr val="005191"/>
                </a:solidFill>
              </a:rPr>
              <a:t> star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Limited</a:t>
            </a:r>
            <a:r>
              <a:rPr lang="sv-SE" sz="1400" dirty="0" smtClean="0">
                <a:solidFill>
                  <a:srgbClr val="005191"/>
                </a:solidFill>
              </a:rPr>
              <a:t> diameter </a:t>
            </a:r>
            <a:r>
              <a:rPr lang="sv-SE" sz="1400" dirty="0" err="1" smtClean="0">
                <a:solidFill>
                  <a:srgbClr val="005191"/>
                </a:solidFill>
              </a:rPr>
              <a:t>telescope</a:t>
            </a:r>
            <a:r>
              <a:rPr lang="sv-SE" sz="1400" dirty="0" smtClean="0">
                <a:solidFill>
                  <a:srgbClr val="005191"/>
                </a:solidFill>
              </a:rPr>
              <a:t> : </a:t>
            </a:r>
            <a:r>
              <a:rPr lang="sv-SE" sz="1400" dirty="0" err="1" smtClean="0">
                <a:solidFill>
                  <a:srgbClr val="005191"/>
                </a:solidFill>
              </a:rPr>
              <a:t>about</a:t>
            </a:r>
            <a:r>
              <a:rPr lang="sv-SE" sz="1400" dirty="0" smtClean="0">
                <a:solidFill>
                  <a:srgbClr val="005191"/>
                </a:solidFill>
              </a:rPr>
              <a:t> 50 cm.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Ballon</a:t>
            </a:r>
            <a:r>
              <a:rPr lang="sv-SE" sz="1600" dirty="0" smtClean="0">
                <a:solidFill>
                  <a:srgbClr val="005191"/>
                </a:solidFill>
              </a:rPr>
              <a:t> teams </a:t>
            </a:r>
            <a:r>
              <a:rPr lang="sv-SE" sz="1600" dirty="0" err="1" smtClean="0">
                <a:solidFill>
                  <a:srgbClr val="005191"/>
                </a:solidFill>
              </a:rPr>
              <a:t>had</a:t>
            </a:r>
            <a:r>
              <a:rPr lang="sv-SE" sz="1600" dirty="0" smtClean="0">
                <a:solidFill>
                  <a:srgbClr val="005191"/>
                </a:solidFill>
              </a:rPr>
              <a:t> recent </a:t>
            </a:r>
            <a:r>
              <a:rPr lang="sv-SE" sz="1600" dirty="0" err="1" smtClean="0">
                <a:solidFill>
                  <a:srgbClr val="005191"/>
                </a:solidFill>
              </a:rPr>
              <a:t>success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with</a:t>
            </a:r>
            <a:r>
              <a:rPr lang="sv-SE" sz="1600" dirty="0" smtClean="0">
                <a:solidFill>
                  <a:srgbClr val="005191"/>
                </a:solidFill>
              </a:rPr>
              <a:t> PILOT/FIREBALL, </a:t>
            </a:r>
            <a:r>
              <a:rPr lang="sv-SE" sz="1600" dirty="0" err="1" smtClean="0">
                <a:solidFill>
                  <a:srgbClr val="005191"/>
                </a:solidFill>
              </a:rPr>
              <a:t>looking</a:t>
            </a:r>
            <a:r>
              <a:rPr lang="sv-SE" sz="1600" dirty="0" smtClean="0">
                <a:solidFill>
                  <a:srgbClr val="005191"/>
                </a:solidFill>
              </a:rPr>
              <a:t> for new </a:t>
            </a:r>
            <a:r>
              <a:rPr lang="sv-SE" sz="1600" dirty="0" smtClean="0">
                <a:solidFill>
                  <a:srgbClr val="005191"/>
                </a:solidFill>
              </a:rPr>
              <a:t>missions</a:t>
            </a:r>
            <a:endParaRPr lang="sv-SE" sz="1600" dirty="0" smtClean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Propose</a:t>
            </a:r>
            <a:r>
              <a:rPr lang="sv-SE" sz="1600" dirty="0" smtClean="0">
                <a:solidFill>
                  <a:srgbClr val="005191"/>
                </a:solidFill>
              </a:rPr>
              <a:t> a </a:t>
            </a:r>
            <a:r>
              <a:rPr lang="sv-SE" sz="1600" dirty="0" err="1" smtClean="0">
                <a:solidFill>
                  <a:srgbClr val="005191"/>
                </a:solidFill>
              </a:rPr>
              <a:t>phase</a:t>
            </a:r>
            <a:r>
              <a:rPr lang="sv-SE" sz="1600" dirty="0" smtClean="0">
                <a:solidFill>
                  <a:srgbClr val="005191"/>
                </a:solidFill>
              </a:rPr>
              <a:t> 0 on the </a:t>
            </a:r>
            <a:r>
              <a:rPr lang="sv-SE" sz="1600" dirty="0" err="1" smtClean="0">
                <a:solidFill>
                  <a:srgbClr val="005191"/>
                </a:solidFill>
              </a:rPr>
              <a:t>topic</a:t>
            </a:r>
            <a:r>
              <a:rPr lang="sv-SE" sz="1600" dirty="0" smtClean="0">
                <a:solidFill>
                  <a:srgbClr val="005191"/>
                </a:solidFill>
              </a:rPr>
              <a:t> ?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smtClean="0">
                <a:solidFill>
                  <a:srgbClr val="005191"/>
                </a:solidFill>
              </a:rPr>
              <a:t>Has </a:t>
            </a:r>
            <a:r>
              <a:rPr lang="sv-SE" sz="1400" dirty="0" err="1" smtClean="0">
                <a:solidFill>
                  <a:srgbClr val="005191"/>
                </a:solidFill>
              </a:rPr>
              <a:t>to</a:t>
            </a:r>
            <a:r>
              <a:rPr lang="sv-SE" sz="1400" dirty="0" smtClean="0">
                <a:solidFill>
                  <a:srgbClr val="005191"/>
                </a:solidFill>
              </a:rPr>
              <a:t> be supported by </a:t>
            </a:r>
            <a:r>
              <a:rPr lang="sv-SE" sz="1400" dirty="0" err="1" smtClean="0">
                <a:solidFill>
                  <a:srgbClr val="005191"/>
                </a:solidFill>
              </a:rPr>
              <a:t>labs</a:t>
            </a:r>
            <a:endParaRPr lang="sv-SE" sz="1400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Find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if</a:t>
            </a:r>
            <a:r>
              <a:rPr lang="sv-SE" sz="1400" dirty="0" smtClean="0">
                <a:solidFill>
                  <a:srgbClr val="005191"/>
                </a:solidFill>
              </a:rPr>
              <a:t> it makes sense,  Minimal </a:t>
            </a:r>
            <a:r>
              <a:rPr lang="sv-SE" sz="1400" dirty="0" err="1" smtClean="0">
                <a:solidFill>
                  <a:srgbClr val="005191"/>
                </a:solidFill>
              </a:rPr>
              <a:t>cost</a:t>
            </a:r>
            <a:endParaRPr lang="sv-SE" sz="1400" dirty="0" smtClean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Ressources</a:t>
            </a:r>
            <a:r>
              <a:rPr lang="sv-SE" sz="1600" dirty="0" smtClean="0">
                <a:solidFill>
                  <a:srgbClr val="005191"/>
                </a:solidFill>
              </a:rPr>
              <a:t> /</a:t>
            </a:r>
            <a:r>
              <a:rPr lang="sv-SE" sz="1600" dirty="0" err="1" smtClean="0">
                <a:solidFill>
                  <a:srgbClr val="005191"/>
                </a:solidFill>
              </a:rPr>
              <a:t>fundings</a:t>
            </a:r>
            <a:r>
              <a:rPr lang="sv-SE" sz="1600" dirty="0" smtClean="0">
                <a:solidFill>
                  <a:srgbClr val="005191"/>
                </a:solidFill>
              </a:rPr>
              <a:t> for instrument ? (CNES </a:t>
            </a:r>
            <a:r>
              <a:rPr lang="sv-SE" sz="1600" dirty="0" err="1" smtClean="0">
                <a:solidFill>
                  <a:srgbClr val="005191"/>
                </a:solidFill>
              </a:rPr>
              <a:t>Balloon</a:t>
            </a:r>
            <a:r>
              <a:rPr lang="sv-SE" sz="1600" dirty="0" smtClean="0">
                <a:solidFill>
                  <a:srgbClr val="005191"/>
                </a:solidFill>
              </a:rPr>
              <a:t> / </a:t>
            </a:r>
            <a:r>
              <a:rPr lang="sv-SE" sz="1600" dirty="0" err="1" smtClean="0">
                <a:solidFill>
                  <a:srgbClr val="005191"/>
                </a:solidFill>
              </a:rPr>
              <a:t>labs</a:t>
            </a:r>
            <a:r>
              <a:rPr lang="sv-SE" sz="1600" dirty="0" smtClean="0">
                <a:solidFill>
                  <a:srgbClr val="005191"/>
                </a:solidFill>
              </a:rPr>
              <a:t> Instrument is </a:t>
            </a:r>
            <a:r>
              <a:rPr lang="sv-SE" sz="1600" dirty="0" err="1" smtClean="0">
                <a:solidFill>
                  <a:srgbClr val="005191"/>
                </a:solidFill>
              </a:rPr>
              <a:t>usual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sharing</a:t>
            </a:r>
            <a:r>
              <a:rPr lang="sv-SE" sz="1600" dirty="0" smtClean="0">
                <a:solidFill>
                  <a:srgbClr val="005191"/>
                </a:solidFill>
              </a:rPr>
              <a:t>)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Demonstrator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line</a:t>
            </a:r>
            <a:r>
              <a:rPr lang="sv-SE" sz="1400" dirty="0" smtClean="0">
                <a:solidFill>
                  <a:srgbClr val="005191"/>
                </a:solidFill>
              </a:rPr>
              <a:t> at CNES ?  CNES R and D ?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smtClean="0">
                <a:solidFill>
                  <a:srgbClr val="005191"/>
                </a:solidFill>
              </a:rPr>
              <a:t>Project </a:t>
            </a:r>
            <a:r>
              <a:rPr lang="sv-SE" sz="1400" dirty="0" err="1" smtClean="0">
                <a:solidFill>
                  <a:srgbClr val="005191"/>
                </a:solidFill>
              </a:rPr>
              <a:t>with</a:t>
            </a:r>
            <a:r>
              <a:rPr lang="sv-SE" sz="1400" dirty="0" smtClean="0">
                <a:solidFill>
                  <a:srgbClr val="005191"/>
                </a:solidFill>
              </a:rPr>
              <a:t> students ?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Collaboration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with</a:t>
            </a:r>
            <a:r>
              <a:rPr lang="sv-SE" sz="1400" dirty="0" smtClean="0">
                <a:solidFill>
                  <a:srgbClr val="005191"/>
                </a:solidFill>
              </a:rPr>
              <a:t> Canada  ?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400" dirty="0" err="1" smtClean="0">
                <a:solidFill>
                  <a:srgbClr val="005191"/>
                </a:solidFill>
              </a:rPr>
              <a:t>Implication</a:t>
            </a:r>
            <a:r>
              <a:rPr lang="sv-SE" sz="1400" dirty="0" smtClean="0">
                <a:solidFill>
                  <a:srgbClr val="005191"/>
                </a:solidFill>
              </a:rPr>
              <a:t> </a:t>
            </a:r>
            <a:r>
              <a:rPr lang="sv-SE" sz="1400" dirty="0" err="1" smtClean="0">
                <a:solidFill>
                  <a:srgbClr val="005191"/>
                </a:solidFill>
              </a:rPr>
              <a:t>of</a:t>
            </a:r>
            <a:r>
              <a:rPr lang="sv-SE" sz="1400" dirty="0" smtClean="0">
                <a:solidFill>
                  <a:srgbClr val="005191"/>
                </a:solidFill>
              </a:rPr>
              <a:t> CNES in instrument design ?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400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400" dirty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200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12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12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2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TOPICS</a:t>
            </a:r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2732012" y="2197554"/>
            <a:ext cx="5348298" cy="286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588" indent="-1588" algn="just" rtl="0" eaLnBrk="0" fontAlgn="base" hangingPunct="0">
              <a:spcBef>
                <a:spcPct val="0"/>
              </a:spcBef>
              <a:spcAft>
                <a:spcPct val="6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09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"/>
              <a:defRPr>
                <a:solidFill>
                  <a:srgbClr val="000000"/>
                </a:solidFill>
                <a:latin typeface="+mn-lt"/>
                <a:cs typeface="+mn-cs"/>
              </a:defRPr>
            </a:lvl2pPr>
            <a:lvl3pPr marL="363538" indent="-1778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è"/>
              <a:defRPr sz="1600">
                <a:solidFill>
                  <a:srgbClr val="000000"/>
                </a:solidFill>
                <a:latin typeface="+mn-lt"/>
                <a:cs typeface="+mn-cs"/>
              </a:defRPr>
            </a:lvl3pPr>
            <a:lvl4pPr marL="539750" indent="-17462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1400">
                <a:solidFill>
                  <a:srgbClr val="000000"/>
                </a:solidFill>
                <a:latin typeface="+mn-lt"/>
                <a:cs typeface="+mn-cs"/>
              </a:defRPr>
            </a:lvl4pPr>
            <a:lvl5pPr marL="735013" indent="-1936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5pPr>
            <a:lvl6pPr marL="11922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6pPr>
            <a:lvl7pPr marL="16494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7pPr>
            <a:lvl8pPr marL="21066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8pPr>
            <a:lvl9pPr marL="25638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09367A"/>
                </a:solidFill>
              </a:rPr>
              <a:t>CNES support to LAB’s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09367A"/>
                </a:solidFill>
              </a:rPr>
              <a:t>Space </a:t>
            </a:r>
            <a:r>
              <a:rPr lang="en-GB" altLang="fr-FR" kern="0" dirty="0">
                <a:solidFill>
                  <a:srgbClr val="09367A"/>
                </a:solidFill>
              </a:rPr>
              <a:t>missions </a:t>
            </a:r>
            <a:r>
              <a:rPr lang="en-GB" altLang="fr-FR" kern="0" dirty="0" smtClean="0">
                <a:solidFill>
                  <a:srgbClr val="09367A"/>
                </a:solidFill>
              </a:rPr>
              <a:t>– context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>
                <a:solidFill>
                  <a:srgbClr val="EC7405"/>
                </a:solidFill>
              </a:rPr>
              <a:t>CNES breadboard – IHDC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en-GB" altLang="fr-FR" kern="0" dirty="0">
              <a:solidFill>
                <a:srgbClr val="09367A"/>
              </a:solidFill>
            </a:endParaRPr>
          </a:p>
          <a:p>
            <a:pPr marL="0" indent="0" eaLnBrk="1" hangingPunct="1">
              <a:lnSpc>
                <a:spcPct val="150000"/>
              </a:lnSpc>
              <a:buClr>
                <a:srgbClr val="EC7405"/>
              </a:buClr>
            </a:pPr>
            <a:endParaRPr lang="en-GB" altLang="fr-FR" kern="0" dirty="0" smtClean="0">
              <a:solidFill>
                <a:srgbClr val="EC74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5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3624164" y="357771"/>
            <a:ext cx="5753100" cy="338137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CNES BREADBOARD : IHDC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8625" y="6453298"/>
            <a:ext cx="2876550" cy="299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gray">
          <a:xfrm>
            <a:off x="-219583" y="1308002"/>
            <a:ext cx="10044718" cy="5295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IHDC :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Imagerie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Haute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Dynamique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et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Coronographie</a:t>
            </a: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Goals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Transfer state of the art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coronographic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optical function from labs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Suport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to study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spatialization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problems : pointing, µvibrations, qualification,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straylight</a:t>
            </a: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Main characteristics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12x12 Boston DM	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4Q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coronograph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from LESIA 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Monochromatic 637 nm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PCO camera  with SCC technique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WFE 20 nm BF + 40 nm HF – f/D=50</a:t>
            </a: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Limited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fundings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and manpower</a:t>
            </a: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LESIA expertise to design the breadboard and predict behaviour</a:t>
            </a: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460375" lvl="2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904" y="3036290"/>
            <a:ext cx="5748096" cy="3090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84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 idx="4294967295"/>
          </p:nvPr>
        </p:nvSpPr>
        <p:spPr>
          <a:xfrm>
            <a:off x="3624164" y="357771"/>
            <a:ext cx="5753100" cy="338137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US" dirty="0" smtClean="0"/>
              <a:t>CNES BREADBOARD : IHDC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8625" y="6453298"/>
            <a:ext cx="2876550" cy="299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6"/>
          <p:cNvSpPr>
            <a:spLocks noChangeArrowheads="1"/>
          </p:cNvSpPr>
          <p:nvPr/>
        </p:nvSpPr>
        <p:spPr bwMode="gray">
          <a:xfrm>
            <a:off x="-219583" y="1457966"/>
            <a:ext cx="10054048" cy="5295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Step 1: done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10</a:t>
            </a:r>
            <a:r>
              <a:rPr lang="en-GB" baseline="30000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-7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rms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contrast at 5 </a:t>
            </a:r>
            <a:r>
              <a:rPr lang="en-GB" dirty="0" smtClean="0">
                <a:solidFill>
                  <a:srgbClr val="09367A"/>
                </a:solidFill>
                <a:latin typeface="Symbol" panose="05050102010706020507" pitchFamily="18" charset="2"/>
                <a:ea typeface="ＭＳ Ｐゴシック" charset="-128"/>
                <a:cs typeface="Arial"/>
              </a:rPr>
              <a:t>l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/D half DH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Performance consistent with </a:t>
            </a:r>
            <a:b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</a:b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LESIA prediction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Limited by WFE/DM size (cost)</a:t>
            </a: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Step2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: in progress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Increase contrast by factor 3-4=&gt; few 10</a:t>
            </a:r>
            <a:r>
              <a:rPr lang="en-GB" baseline="30000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-8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rms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@ 5 </a:t>
            </a:r>
            <a:r>
              <a:rPr lang="en-GB" dirty="0" smtClean="0">
                <a:solidFill>
                  <a:srgbClr val="09367A"/>
                </a:solidFill>
                <a:latin typeface="Symbol" panose="05050102010706020507" pitchFamily="18" charset="2"/>
                <a:ea typeface="ＭＳ Ｐゴシック" charset="-128"/>
                <a:cs typeface="Arial"/>
              </a:rPr>
              <a:t>l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/D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24 x 24 </a:t>
            </a: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boston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DM</a:t>
            </a: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Step3: study of space constraints (hard points for previous mission proposals like SPICES)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Introduce representative µvibrations, study limits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Pointing strategy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r>
              <a:rPr lang="en-GB" dirty="0" err="1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Thermomechanical</a:t>
            </a:r>
            <a:r>
              <a:rPr lang="en-GB" dirty="0" smtClean="0">
                <a:solidFill>
                  <a:srgbClr val="09367A"/>
                </a:solidFill>
                <a:latin typeface="Arial" pitchFamily="34" charset="0"/>
                <a:ea typeface="ＭＳ Ｐゴシック" charset="-128"/>
                <a:cs typeface="Arial"/>
              </a:rPr>
              <a:t> stability</a:t>
            </a:r>
          </a:p>
          <a:p>
            <a:pPr marL="1260475" lvl="3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803275" lvl="2" indent="-342900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  <a:buFont typeface="Wingdings" panose="05000000000000000000" pitchFamily="2" charset="2"/>
              <a:buChar char="Ø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  <a:p>
            <a:pPr marL="460375" lvl="2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EC7405"/>
              </a:buClr>
              <a:buSzPct val="100000"/>
            </a:pPr>
            <a:endParaRPr lang="en-GB" dirty="0" smtClean="0">
              <a:solidFill>
                <a:srgbClr val="09367A"/>
              </a:solidFill>
              <a:latin typeface="Arial" pitchFamily="34" charset="0"/>
              <a:ea typeface="ＭＳ Ｐゴシック" charset="-128"/>
              <a:cs typeface="Arial"/>
            </a:endParaRPr>
          </a:p>
        </p:txBody>
      </p:sp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0829" y="1532761"/>
            <a:ext cx="5083008" cy="211352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5962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TOPICS</a:t>
            </a:r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2825318" y="2132240"/>
            <a:ext cx="5348298" cy="286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588" indent="-1588" algn="just" rtl="0" eaLnBrk="0" fontAlgn="base" hangingPunct="0">
              <a:spcBef>
                <a:spcPct val="0"/>
              </a:spcBef>
              <a:spcAft>
                <a:spcPct val="6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09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"/>
              <a:defRPr>
                <a:solidFill>
                  <a:srgbClr val="000000"/>
                </a:solidFill>
                <a:latin typeface="+mn-lt"/>
                <a:cs typeface="+mn-cs"/>
              </a:defRPr>
            </a:lvl2pPr>
            <a:lvl3pPr marL="363538" indent="-1778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è"/>
              <a:defRPr sz="1600">
                <a:solidFill>
                  <a:srgbClr val="000000"/>
                </a:solidFill>
                <a:latin typeface="+mn-lt"/>
                <a:cs typeface="+mn-cs"/>
              </a:defRPr>
            </a:lvl3pPr>
            <a:lvl4pPr marL="539750" indent="-17462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1400">
                <a:solidFill>
                  <a:srgbClr val="000000"/>
                </a:solidFill>
                <a:latin typeface="+mn-lt"/>
                <a:cs typeface="+mn-cs"/>
              </a:defRPr>
            </a:lvl4pPr>
            <a:lvl5pPr marL="735013" indent="-1936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5pPr>
            <a:lvl6pPr marL="11922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6pPr>
            <a:lvl7pPr marL="16494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7pPr>
            <a:lvl8pPr marL="21066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8pPr>
            <a:lvl9pPr marL="25638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EC7405"/>
                </a:solidFill>
              </a:rPr>
              <a:t>CNES support to LAB’s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09367A"/>
                </a:solidFill>
              </a:rPr>
              <a:t>Space missions – context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>
                <a:solidFill>
                  <a:srgbClr val="09367A"/>
                </a:solidFill>
              </a:rPr>
              <a:t>CNES breadboard – </a:t>
            </a:r>
            <a:r>
              <a:rPr lang="en-GB" altLang="fr-FR" kern="0" dirty="0" smtClean="0">
                <a:solidFill>
                  <a:srgbClr val="09367A"/>
                </a:solidFill>
              </a:rPr>
              <a:t>IHDC</a:t>
            </a:r>
            <a:endParaRPr lang="en-GB" altLang="fr-FR" kern="0" dirty="0">
              <a:solidFill>
                <a:srgbClr val="0936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6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03686" y="351909"/>
            <a:ext cx="24416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R&amp;D WITH LABS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681437" y="1349927"/>
            <a:ext cx="8737600" cy="51408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General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goal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: support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french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labs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so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they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can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participate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an international space mission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Main </a:t>
            </a:r>
            <a:r>
              <a:rPr lang="sv-SE" sz="1800" dirty="0" err="1" smtClean="0">
                <a:solidFill>
                  <a:schemeClr val="tx2">
                    <a:lumMod val="75000"/>
                  </a:schemeClr>
                </a:solidFill>
              </a:rPr>
              <a:t>tools</a:t>
            </a:r>
            <a:r>
              <a:rPr lang="sv-SE" sz="1800" dirty="0" smtClean="0">
                <a:solidFill>
                  <a:schemeClr val="tx2">
                    <a:lumMod val="75000"/>
                  </a:schemeClr>
                </a:solidFill>
              </a:rPr>
              <a:t> :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SU2 R and D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axis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astronomy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astrophysics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PHD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funding</a:t>
            </a:r>
            <a:endParaRPr lang="sv-SE" sz="16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Direct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funding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from DIA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sz="1600" dirty="0" err="1" smtClean="0">
                <a:solidFill>
                  <a:schemeClr val="tx2">
                    <a:lumMod val="75000"/>
                  </a:schemeClr>
                </a:solidFill>
              </a:rPr>
              <a:t>lab’s</a:t>
            </a:r>
            <a:r>
              <a:rPr lang="sv-SE" sz="1600" dirty="0" smtClean="0">
                <a:solidFill>
                  <a:schemeClr val="tx2">
                    <a:lumMod val="75000"/>
                  </a:schemeClr>
                </a:solidFill>
              </a:rPr>
              <a:t> (missions)</a:t>
            </a:r>
            <a:endParaRPr lang="sv-SE" sz="1600" dirty="0">
              <a:solidFill>
                <a:schemeClr val="tx2">
                  <a:lumMod val="75000"/>
                </a:schemeClr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People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O. LA  MARLE 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(DIA/SME, paris</a:t>
            </a: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sv-SE" dirty="0" err="1">
                <a:solidFill>
                  <a:schemeClr val="tx2">
                    <a:lumMod val="75000"/>
                  </a:schemeClr>
                </a:solidFill>
              </a:rPr>
              <a:t>programmatic</a:t>
            </a:r>
            <a:r>
              <a:rPr lang="sv-SE" dirty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JM LE DUIGOU (DSO/SI/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OP,toulouse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technical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):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technical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responsible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SU2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P.G. TIZIEN (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toulouse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, R and D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programming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, DIA/VT)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DSO/PO =&gt; space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in the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field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Astronomy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= manager = J. PERBOS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Typical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schedule</a:t>
            </a:r>
            <a:endParaRPr lang="sv-SE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Sept. :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proposals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submission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to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CNES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End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year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: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selection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by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commitee</a:t>
            </a:r>
            <a:endParaRPr lang="sv-SE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march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: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contractualisation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authorization</a:t>
            </a:r>
            <a:endParaRPr lang="sv-SE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June : final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selection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of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 PHD (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subject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+ </a:t>
            </a:r>
            <a:r>
              <a:rPr lang="sv-SE" dirty="0" err="1" smtClean="0">
                <a:solidFill>
                  <a:schemeClr val="tx2">
                    <a:lumMod val="75000"/>
                  </a:schemeClr>
                </a:solidFill>
              </a:rPr>
              <a:t>candidate</a:t>
            </a:r>
            <a:r>
              <a:rPr lang="sv-SE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</a:p>
          <a:p>
            <a:pPr marL="457200" lvl="3" indent="0">
              <a:spcBef>
                <a:spcPts val="1000"/>
              </a:spcBef>
              <a:buClr>
                <a:srgbClr val="EC7405"/>
              </a:buClr>
              <a:buNone/>
            </a:pPr>
            <a:endParaRPr lang="sv-SE" sz="1600" dirty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4558" y="4581128"/>
            <a:ext cx="7878875" cy="15160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974558" y="2780929"/>
            <a:ext cx="7878875" cy="18001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74558" y="1249914"/>
            <a:ext cx="7878875" cy="153101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38430" y="292130"/>
            <a:ext cx="6085623" cy="720000"/>
          </a:xfrm>
        </p:spPr>
        <p:txBody>
          <a:bodyPr/>
          <a:lstStyle/>
          <a:p>
            <a:r>
              <a:rPr lang="fr-FR" dirty="0" smtClean="0"/>
              <a:t>SU2 STRUCTURE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6"/>
          </p:nvPr>
        </p:nvSpPr>
        <p:spPr>
          <a:xfrm>
            <a:off x="974558" y="1258397"/>
            <a:ext cx="7878875" cy="5050923"/>
          </a:xfrm>
        </p:spPr>
        <p:txBody>
          <a:bodyPr>
            <a:normAutofit fontScale="92500" lnSpcReduction="20000"/>
          </a:bodyPr>
          <a:lstStyle/>
          <a:p>
            <a:pPr lvl="2"/>
            <a:r>
              <a:rPr lang="fr-FR" sz="2400" dirty="0" smtClean="0"/>
              <a:t> </a:t>
            </a:r>
            <a:r>
              <a:rPr lang="fr-FR" sz="24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fr-FR" sz="2400" dirty="0" smtClean="0">
                <a:solidFill>
                  <a:schemeClr val="tx2">
                    <a:lumMod val="75000"/>
                  </a:schemeClr>
                </a:solidFill>
              </a:rPr>
              <a:t>ctions concepts optique, HRA</a:t>
            </a:r>
          </a:p>
          <a:p>
            <a:pPr lvl="3"/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 détection directe des exo-planètes</a:t>
            </a:r>
          </a:p>
          <a:p>
            <a:pPr lvl="4">
              <a:buSzPct val="50000"/>
            </a:pP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synthèse d’ouverture/ interférométrie IR</a:t>
            </a:r>
          </a:p>
          <a:p>
            <a:pPr lvl="4">
              <a:buSzPct val="50000"/>
            </a:pPr>
            <a:r>
              <a:rPr lang="fr-FR" sz="20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tx2">
                    <a:lumMod val="75000"/>
                  </a:schemeClr>
                </a:solidFill>
              </a:rPr>
              <a:t>coronographie visible, astrométrie fine</a:t>
            </a:r>
          </a:p>
          <a:p>
            <a:pPr lvl="3"/>
            <a:r>
              <a:rPr lang="fr-FR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200" dirty="0" err="1" smtClean="0">
                <a:solidFill>
                  <a:schemeClr val="tx2">
                    <a:lumMod val="75000"/>
                  </a:schemeClr>
                </a:solidFill>
              </a:rPr>
              <a:t>spectro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UV</a:t>
            </a:r>
          </a:p>
          <a:p>
            <a:pPr lvl="2"/>
            <a:r>
              <a:rPr lang="fr-FR" sz="2400" dirty="0"/>
              <a:t> </a:t>
            </a:r>
            <a:r>
              <a:rPr lang="fr-FR" sz="2400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fr-FR" sz="2400" dirty="0" smtClean="0">
                <a:solidFill>
                  <a:schemeClr val="tx2">
                    <a:lumMod val="75000"/>
                  </a:schemeClr>
                </a:solidFill>
              </a:rPr>
              <a:t>ctions chaînes de détection</a:t>
            </a: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X</a:t>
            </a: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IR (1,25 – 18 µm)</a:t>
            </a:r>
          </a:p>
          <a:p>
            <a:pPr lvl="3"/>
            <a:r>
              <a:rPr lang="fr-FR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mm-</a:t>
            </a:r>
            <a:r>
              <a:rPr lang="fr-FR" sz="2200" dirty="0" err="1" smtClean="0">
                <a:solidFill>
                  <a:schemeClr val="tx2">
                    <a:lumMod val="75000"/>
                  </a:schemeClr>
                </a:solidFill>
              </a:rPr>
              <a:t>submm</a:t>
            </a:r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(200 µm-3mm)</a:t>
            </a: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détection hétérodyne </a:t>
            </a:r>
            <a:r>
              <a:rPr lang="fr-FR" sz="2200" dirty="0" err="1" smtClean="0">
                <a:solidFill>
                  <a:schemeClr val="tx2">
                    <a:lumMod val="75000"/>
                  </a:schemeClr>
                </a:solidFill>
              </a:rPr>
              <a:t>THz</a:t>
            </a:r>
            <a:endParaRPr lang="fr-F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11400" lvl="3" indent="0">
              <a:buNone/>
            </a:pPr>
            <a:endParaRPr lang="fr-F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2"/>
            <a:r>
              <a:rPr lang="fr-FR" sz="2400" dirty="0" smtClean="0">
                <a:solidFill>
                  <a:schemeClr val="tx2">
                    <a:lumMod val="75000"/>
                  </a:schemeClr>
                </a:solidFill>
              </a:rPr>
              <a:t> Actions transverses</a:t>
            </a: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cryogénie</a:t>
            </a: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Mécanismes </a:t>
            </a:r>
            <a:r>
              <a:rPr lang="fr-FR" sz="2200" dirty="0" err="1" smtClean="0">
                <a:solidFill>
                  <a:schemeClr val="tx2">
                    <a:lumMod val="75000"/>
                  </a:schemeClr>
                </a:solidFill>
              </a:rPr>
              <a:t>cryo</a:t>
            </a:r>
            <a:endParaRPr lang="fr-F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r>
              <a:rPr lang="fr-FR" sz="2200" dirty="0" smtClean="0">
                <a:solidFill>
                  <a:schemeClr val="tx2">
                    <a:lumMod val="75000"/>
                  </a:schemeClr>
                </a:solidFill>
              </a:rPr>
              <a:t> Traitement de données, programmation mission</a:t>
            </a:r>
            <a:endParaRPr lang="fr-FR" sz="2200" dirty="0">
              <a:solidFill>
                <a:schemeClr val="tx2">
                  <a:lumMod val="75000"/>
                </a:schemeClr>
              </a:solidFill>
            </a:endParaRPr>
          </a:p>
          <a:p>
            <a:pPr lvl="3"/>
            <a:endParaRPr lang="fr-FR" sz="22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C526-BD89-4144-8E0F-45126FE564DF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4" name="Ellipse 3"/>
          <p:cNvSpPr/>
          <p:nvPr/>
        </p:nvSpPr>
        <p:spPr>
          <a:xfrm>
            <a:off x="7866918" y="1601967"/>
            <a:ext cx="1794199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Coronographie</a:t>
            </a:r>
            <a:endParaRPr lang="en-US" dirty="0"/>
          </a:p>
        </p:txBody>
      </p:sp>
      <p:sp>
        <p:nvSpPr>
          <p:cNvPr id="10" name="Ellipse 9"/>
          <p:cNvSpPr/>
          <p:nvPr/>
        </p:nvSpPr>
        <p:spPr>
          <a:xfrm>
            <a:off x="7956334" y="3212975"/>
            <a:ext cx="1794199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CORE+ </a:t>
            </a:r>
            <a:r>
              <a:rPr lang="fr-FR" dirty="0" err="1" smtClean="0"/>
              <a:t>Submm</a:t>
            </a:r>
            <a:endParaRPr lang="en-US" dirty="0"/>
          </a:p>
        </p:txBody>
      </p:sp>
      <p:sp>
        <p:nvSpPr>
          <p:cNvPr id="11" name="Ellipse 10"/>
          <p:cNvSpPr/>
          <p:nvPr/>
        </p:nvSpPr>
        <p:spPr>
          <a:xfrm>
            <a:off x="7908139" y="4941168"/>
            <a:ext cx="1794199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/>
              <a:t>Cryo</a:t>
            </a:r>
            <a:r>
              <a:rPr lang="fr-FR" dirty="0" smtClean="0"/>
              <a:t> </a:t>
            </a:r>
            <a:r>
              <a:rPr lang="fr-FR" dirty="0" err="1" smtClean="0"/>
              <a:t>Athena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4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69376" y="351909"/>
            <a:ext cx="36792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RECENT R&amp;D WITH LABS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801358" y="1544800"/>
            <a:ext cx="8737600" cy="48709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LESIA : support </a:t>
            </a:r>
            <a:r>
              <a:rPr lang="sv-SE" sz="1800" dirty="0" err="1" smtClean="0">
                <a:solidFill>
                  <a:srgbClr val="005191"/>
                </a:solidFill>
              </a:rPr>
              <a:t>to</a:t>
            </a:r>
            <a:r>
              <a:rPr lang="sv-SE" sz="1800" dirty="0" smtClean="0">
                <a:solidFill>
                  <a:srgbClr val="005191"/>
                </a:solidFill>
              </a:rPr>
              <a:t> THD 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Self </a:t>
            </a:r>
            <a:r>
              <a:rPr lang="sv-SE" sz="1600" dirty="0" err="1" smtClean="0">
                <a:solidFill>
                  <a:srgbClr val="005191"/>
                </a:solidFill>
              </a:rPr>
              <a:t>coherent</a:t>
            </a:r>
            <a:r>
              <a:rPr lang="sv-SE" sz="1600" dirty="0" smtClean="0">
                <a:solidFill>
                  <a:srgbClr val="005191"/>
                </a:solidFill>
              </a:rPr>
              <a:t> Camera on THD1 – FY2011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Chromatism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of</a:t>
            </a:r>
            <a:r>
              <a:rPr lang="sv-SE" sz="1600" dirty="0" smtClean="0">
                <a:solidFill>
                  <a:srgbClr val="005191"/>
                </a:solidFill>
              </a:rPr>
              <a:t> THD1, DM </a:t>
            </a:r>
            <a:r>
              <a:rPr lang="sv-SE" sz="1600" dirty="0" err="1" smtClean="0">
                <a:solidFill>
                  <a:srgbClr val="005191"/>
                </a:solidFill>
              </a:rPr>
              <a:t>characterization</a:t>
            </a:r>
            <a:r>
              <a:rPr lang="sv-SE" sz="1600" dirty="0" smtClean="0">
                <a:solidFill>
                  <a:srgbClr val="005191"/>
                </a:solidFill>
              </a:rPr>
              <a:t> at LAM – FY2012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Amplitude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errors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correction</a:t>
            </a:r>
            <a:r>
              <a:rPr lang="sv-SE" sz="1600" dirty="0" smtClean="0">
                <a:solidFill>
                  <a:srgbClr val="005191"/>
                </a:solidFill>
              </a:rPr>
              <a:t> on THD2 – FY2014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Vortex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Coronographs</a:t>
            </a:r>
            <a:r>
              <a:rPr lang="sv-SE" sz="1600" dirty="0" smtClean="0">
                <a:solidFill>
                  <a:srgbClr val="005191"/>
                </a:solidFill>
              </a:rPr>
              <a:t> for THD2 - FY2015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Study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of</a:t>
            </a:r>
            <a:r>
              <a:rPr lang="sv-SE" sz="1600" dirty="0" smtClean="0">
                <a:solidFill>
                  <a:srgbClr val="005191"/>
                </a:solidFill>
              </a:rPr>
              <a:t> THD2 limitations – FY2017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OCA : support </a:t>
            </a:r>
            <a:r>
              <a:rPr lang="sv-SE" sz="1800" dirty="0" err="1" smtClean="0">
                <a:solidFill>
                  <a:srgbClr val="005191"/>
                </a:solidFill>
              </a:rPr>
              <a:t>to</a:t>
            </a:r>
            <a:r>
              <a:rPr lang="sv-SE" sz="1800" dirty="0" smtClean="0">
                <a:solidFill>
                  <a:srgbClr val="005191"/>
                </a:solidFill>
              </a:rPr>
              <a:t> SPEED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PIAA-CMC on SPEED </a:t>
            </a:r>
            <a:r>
              <a:rPr lang="sv-SE" sz="1600" dirty="0" err="1" smtClean="0">
                <a:solidFill>
                  <a:srgbClr val="005191"/>
                </a:solidFill>
              </a:rPr>
              <a:t>bench</a:t>
            </a:r>
            <a:r>
              <a:rPr lang="sv-SE" sz="1600" dirty="0" smtClean="0">
                <a:solidFill>
                  <a:srgbClr val="005191"/>
                </a:solidFill>
              </a:rPr>
              <a:t> – FY2015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ONERA: </a:t>
            </a:r>
            <a:r>
              <a:rPr lang="sv-SE" sz="1800" dirty="0" err="1" smtClean="0">
                <a:solidFill>
                  <a:srgbClr val="005191"/>
                </a:solidFill>
              </a:rPr>
              <a:t>Phase</a:t>
            </a:r>
            <a:r>
              <a:rPr lang="sv-SE" sz="1800" dirty="0" smtClean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diversity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applied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to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coronography</a:t>
            </a:r>
            <a:endParaRPr lang="sv-SE" sz="18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>
                <a:solidFill>
                  <a:srgbClr val="005191"/>
                </a:solidFill>
              </a:rPr>
              <a:t>extension </a:t>
            </a:r>
            <a:r>
              <a:rPr lang="sv-SE" sz="1600" dirty="0" err="1">
                <a:solidFill>
                  <a:srgbClr val="005191"/>
                </a:solidFill>
              </a:rPr>
              <a:t>of</a:t>
            </a:r>
            <a:r>
              <a:rPr lang="sv-SE" sz="1600" dirty="0">
                <a:solidFill>
                  <a:srgbClr val="005191"/>
                </a:solidFill>
              </a:rPr>
              <a:t> COFFEE </a:t>
            </a:r>
            <a:r>
              <a:rPr lang="sv-SE" sz="1600" dirty="0" err="1">
                <a:solidFill>
                  <a:srgbClr val="005191"/>
                </a:solidFill>
              </a:rPr>
              <a:t>to</a:t>
            </a:r>
            <a:r>
              <a:rPr lang="sv-SE" sz="1600" dirty="0">
                <a:solidFill>
                  <a:srgbClr val="005191"/>
                </a:solidFill>
              </a:rPr>
              <a:t> </a:t>
            </a:r>
            <a:r>
              <a:rPr lang="sv-SE" sz="1600" dirty="0" err="1">
                <a:solidFill>
                  <a:srgbClr val="005191"/>
                </a:solidFill>
              </a:rPr>
              <a:t>amplitude</a:t>
            </a:r>
            <a:r>
              <a:rPr lang="sv-SE" sz="1600" dirty="0">
                <a:solidFill>
                  <a:srgbClr val="005191"/>
                </a:solidFill>
              </a:rPr>
              <a:t> </a:t>
            </a:r>
            <a:r>
              <a:rPr lang="sv-SE" sz="1600" dirty="0" smtClean="0">
                <a:solidFill>
                  <a:srgbClr val="005191"/>
                </a:solidFill>
              </a:rPr>
              <a:t>aberrations + tests on THD- FY2014/2015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Non </a:t>
            </a:r>
            <a:r>
              <a:rPr lang="sv-SE" sz="1600" dirty="0" err="1" smtClean="0">
                <a:solidFill>
                  <a:srgbClr val="005191"/>
                </a:solidFill>
              </a:rPr>
              <a:t>linear</a:t>
            </a:r>
            <a:r>
              <a:rPr lang="sv-SE" sz="1600" dirty="0" smtClean="0">
                <a:solidFill>
                  <a:srgbClr val="005191"/>
                </a:solidFill>
              </a:rPr>
              <a:t> dark </a:t>
            </a:r>
            <a:r>
              <a:rPr lang="sv-SE" sz="1600" dirty="0" err="1" smtClean="0">
                <a:solidFill>
                  <a:srgbClr val="005191"/>
                </a:solidFill>
              </a:rPr>
              <a:t>hole</a:t>
            </a:r>
            <a:r>
              <a:rPr lang="sv-SE" sz="1600" dirty="0" smtClean="0">
                <a:solidFill>
                  <a:srgbClr val="005191"/>
                </a:solidFill>
              </a:rPr>
              <a:t> – FY2016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LAM: </a:t>
            </a:r>
            <a:r>
              <a:rPr lang="sv-SE" dirty="0" err="1" smtClean="0">
                <a:solidFill>
                  <a:srgbClr val="005191"/>
                </a:solidFill>
              </a:rPr>
              <a:t>feasibility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a </a:t>
            </a:r>
            <a:r>
              <a:rPr lang="sv-SE" dirty="0" err="1" smtClean="0">
                <a:solidFill>
                  <a:srgbClr val="005191"/>
                </a:solidFill>
              </a:rPr>
              <a:t>european</a:t>
            </a:r>
            <a:r>
              <a:rPr lang="sv-SE" dirty="0" smtClean="0">
                <a:solidFill>
                  <a:srgbClr val="005191"/>
                </a:solidFill>
              </a:rPr>
              <a:t> DM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Pre-Design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a </a:t>
            </a:r>
            <a:r>
              <a:rPr lang="sv-SE" dirty="0" err="1" smtClean="0">
                <a:solidFill>
                  <a:srgbClr val="005191"/>
                </a:solidFill>
              </a:rPr>
              <a:t>european</a:t>
            </a:r>
            <a:r>
              <a:rPr lang="sv-SE" dirty="0" smtClean="0">
                <a:solidFill>
                  <a:srgbClr val="005191"/>
                </a:solidFill>
              </a:rPr>
              <a:t> MOEMS DM – CSEM </a:t>
            </a:r>
            <a:r>
              <a:rPr lang="sv-SE" dirty="0" err="1" smtClean="0">
                <a:solidFill>
                  <a:srgbClr val="005191"/>
                </a:solidFill>
              </a:rPr>
              <a:t>collaboration</a:t>
            </a:r>
            <a:r>
              <a:rPr lang="sv-SE" dirty="0" smtClean="0">
                <a:solidFill>
                  <a:srgbClr val="005191"/>
                </a:solidFill>
              </a:rPr>
              <a:t> – FY2014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On </a:t>
            </a:r>
            <a:r>
              <a:rPr lang="sv-SE" dirty="0" err="1" smtClean="0">
                <a:solidFill>
                  <a:srgbClr val="005191"/>
                </a:solidFill>
              </a:rPr>
              <a:t>average</a:t>
            </a:r>
            <a:r>
              <a:rPr lang="sv-SE" dirty="0" smtClean="0">
                <a:solidFill>
                  <a:srgbClr val="005191"/>
                </a:solidFill>
              </a:rPr>
              <a:t> ~90 </a:t>
            </a:r>
            <a:r>
              <a:rPr lang="sv-SE" dirty="0" err="1" smtClean="0">
                <a:solidFill>
                  <a:srgbClr val="005191"/>
                </a:solidFill>
              </a:rPr>
              <a:t>Ke</a:t>
            </a:r>
            <a:r>
              <a:rPr lang="sv-SE" dirty="0" smtClean="0">
                <a:solidFill>
                  <a:srgbClr val="005191"/>
                </a:solidFill>
              </a:rPr>
              <a:t>/</a:t>
            </a:r>
            <a:r>
              <a:rPr lang="sv-SE" dirty="0" err="1" smtClean="0">
                <a:solidFill>
                  <a:srgbClr val="005191"/>
                </a:solidFill>
              </a:rPr>
              <a:t>Year</a:t>
            </a:r>
            <a:endParaRPr lang="sv-SE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600" dirty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36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03686" y="351909"/>
            <a:ext cx="20168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RECENT PHD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446795" y="2002000"/>
            <a:ext cx="8737600" cy="382963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CNES : 50% the </a:t>
            </a:r>
            <a:r>
              <a:rPr lang="sv-SE" sz="1800" dirty="0" err="1" smtClean="0">
                <a:solidFill>
                  <a:srgbClr val="005191"/>
                </a:solidFill>
              </a:rPr>
              <a:t>required</a:t>
            </a:r>
            <a:r>
              <a:rPr lang="sv-SE" sz="1800" dirty="0" smtClean="0">
                <a:solidFill>
                  <a:srgbClr val="005191"/>
                </a:solidFill>
              </a:rPr>
              <a:t> </a:t>
            </a:r>
            <a:r>
              <a:rPr lang="sv-SE" sz="1800" dirty="0" err="1" smtClean="0">
                <a:solidFill>
                  <a:srgbClr val="005191"/>
                </a:solidFill>
              </a:rPr>
              <a:t>funding</a:t>
            </a:r>
            <a:r>
              <a:rPr lang="sv-SE" sz="1800" dirty="0" smtClean="0">
                <a:solidFill>
                  <a:srgbClr val="005191"/>
                </a:solidFill>
              </a:rPr>
              <a:t>, </a:t>
            </a:r>
            <a:r>
              <a:rPr lang="sv-SE" sz="1800" dirty="0" err="1" smtClean="0">
                <a:solidFill>
                  <a:srgbClr val="005191"/>
                </a:solidFill>
              </a:rPr>
              <a:t>other</a:t>
            </a:r>
            <a:r>
              <a:rPr lang="sv-SE" sz="1800" dirty="0" smtClean="0">
                <a:solidFill>
                  <a:srgbClr val="005191"/>
                </a:solidFill>
              </a:rPr>
              <a:t> part : </a:t>
            </a:r>
            <a:r>
              <a:rPr lang="sv-SE" sz="1800" dirty="0" err="1" smtClean="0">
                <a:solidFill>
                  <a:srgbClr val="005191"/>
                </a:solidFill>
              </a:rPr>
              <a:t>industry</a:t>
            </a:r>
            <a:r>
              <a:rPr lang="sv-SE" sz="1800" dirty="0" smtClean="0">
                <a:solidFill>
                  <a:srgbClr val="005191"/>
                </a:solidFill>
              </a:rPr>
              <a:t> or region or </a:t>
            </a:r>
            <a:r>
              <a:rPr lang="sv-SE" sz="1800" dirty="0" err="1" smtClean="0">
                <a:solidFill>
                  <a:srgbClr val="005191"/>
                </a:solidFill>
              </a:rPr>
              <a:t>labs</a:t>
            </a:r>
            <a:r>
              <a:rPr lang="sv-SE" sz="1800" dirty="0" smtClean="0">
                <a:solidFill>
                  <a:srgbClr val="005191"/>
                </a:solidFill>
              </a:rPr>
              <a:t> or public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LESIA : THD1/THD2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err="1" smtClean="0">
                <a:solidFill>
                  <a:srgbClr val="005191"/>
                </a:solidFill>
              </a:rPr>
              <a:t>Mazoyer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Thesis</a:t>
            </a:r>
            <a:r>
              <a:rPr lang="sv-SE" sz="1600" dirty="0" smtClean="0">
                <a:solidFill>
                  <a:srgbClr val="005191"/>
                </a:solidFill>
              </a:rPr>
              <a:t> on THD1 – 2012-2014 – </a:t>
            </a:r>
            <a:r>
              <a:rPr lang="sv-SE" sz="1600" dirty="0" err="1" smtClean="0">
                <a:solidFill>
                  <a:srgbClr val="005191"/>
                </a:solidFill>
              </a:rPr>
              <a:t>very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succesful</a:t>
            </a:r>
            <a:endParaRPr lang="sv-SE" sz="16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>
                <a:solidFill>
                  <a:srgbClr val="005191"/>
                </a:solidFill>
              </a:rPr>
              <a:t>A</a:t>
            </a:r>
            <a:r>
              <a:rPr lang="sv-SE" sz="1600" dirty="0" smtClean="0">
                <a:solidFill>
                  <a:srgbClr val="005191"/>
                </a:solidFill>
              </a:rPr>
              <a:t>. </a:t>
            </a:r>
            <a:r>
              <a:rPr lang="sv-SE" sz="1600" dirty="0" err="1" smtClean="0">
                <a:solidFill>
                  <a:srgbClr val="005191"/>
                </a:solidFill>
              </a:rPr>
              <a:t>Potier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thesis</a:t>
            </a:r>
            <a:r>
              <a:rPr lang="sv-SE" sz="1600" dirty="0" smtClean="0">
                <a:solidFill>
                  <a:srgbClr val="005191"/>
                </a:solidFill>
              </a:rPr>
              <a:t> - </a:t>
            </a:r>
            <a:r>
              <a:rPr lang="sv-SE" sz="1600" dirty="0" err="1" smtClean="0">
                <a:solidFill>
                  <a:srgbClr val="005191"/>
                </a:solidFill>
              </a:rPr>
              <a:t>comparison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of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measurement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methods</a:t>
            </a:r>
            <a:r>
              <a:rPr lang="sv-SE" sz="1600" dirty="0" smtClean="0">
                <a:solidFill>
                  <a:srgbClr val="005191"/>
                </a:solidFill>
              </a:rPr>
              <a:t> – 2017-2019 – </a:t>
            </a:r>
            <a:r>
              <a:rPr lang="sv-SE" sz="1600" dirty="0" err="1" smtClean="0">
                <a:solidFill>
                  <a:srgbClr val="005191"/>
                </a:solidFill>
              </a:rPr>
              <a:t>submitted</a:t>
            </a:r>
            <a:r>
              <a:rPr lang="sv-SE" sz="1600" dirty="0" smtClean="0">
                <a:solidFill>
                  <a:srgbClr val="005191"/>
                </a:solidFill>
              </a:rPr>
              <a:t> – final </a:t>
            </a:r>
            <a:r>
              <a:rPr lang="sv-SE" sz="1600" dirty="0" err="1" smtClean="0">
                <a:solidFill>
                  <a:srgbClr val="005191"/>
                </a:solidFill>
              </a:rPr>
              <a:t>selection</a:t>
            </a:r>
            <a:r>
              <a:rPr lang="sv-SE" sz="1600" dirty="0" smtClean="0">
                <a:solidFill>
                  <a:srgbClr val="005191"/>
                </a:solidFill>
              </a:rPr>
              <a:t> in June 17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OCA : support </a:t>
            </a:r>
            <a:r>
              <a:rPr lang="sv-SE" sz="1800" dirty="0" err="1" smtClean="0">
                <a:solidFill>
                  <a:srgbClr val="005191"/>
                </a:solidFill>
              </a:rPr>
              <a:t>to</a:t>
            </a:r>
            <a:r>
              <a:rPr lang="sv-SE" sz="1800" dirty="0" smtClean="0">
                <a:solidFill>
                  <a:srgbClr val="005191"/>
                </a:solidFill>
              </a:rPr>
              <a:t> SPEED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Marina </a:t>
            </a:r>
            <a:r>
              <a:rPr lang="sv-SE" sz="1600" dirty="0" err="1" smtClean="0">
                <a:solidFill>
                  <a:srgbClr val="005191"/>
                </a:solidFill>
              </a:rPr>
              <a:t>Postnikova</a:t>
            </a:r>
            <a:r>
              <a:rPr lang="sv-SE" sz="1600" dirty="0" smtClean="0">
                <a:solidFill>
                  <a:srgbClr val="005191"/>
                </a:solidFill>
              </a:rPr>
              <a:t> – </a:t>
            </a:r>
            <a:r>
              <a:rPr lang="sv-SE" sz="1600" dirty="0" err="1" smtClean="0">
                <a:solidFill>
                  <a:srgbClr val="005191"/>
                </a:solidFill>
              </a:rPr>
              <a:t>diffractive</a:t>
            </a:r>
            <a:r>
              <a:rPr lang="sv-SE" sz="1600" dirty="0" smtClean="0">
                <a:solidFill>
                  <a:srgbClr val="005191"/>
                </a:solidFill>
              </a:rPr>
              <a:t> mask for PIAA-CMC – 2017-2019 – </a:t>
            </a:r>
            <a:r>
              <a:rPr lang="sv-SE" sz="1600" dirty="0" err="1" smtClean="0">
                <a:solidFill>
                  <a:srgbClr val="005191"/>
                </a:solidFill>
              </a:rPr>
              <a:t>submitted</a:t>
            </a:r>
            <a:r>
              <a:rPr lang="sv-SE" sz="1600" dirty="0" smtClean="0">
                <a:solidFill>
                  <a:srgbClr val="005191"/>
                </a:solidFill>
              </a:rPr>
              <a:t> – final </a:t>
            </a:r>
            <a:r>
              <a:rPr lang="sv-SE" sz="1600" dirty="0" err="1" smtClean="0">
                <a:solidFill>
                  <a:srgbClr val="005191"/>
                </a:solidFill>
              </a:rPr>
              <a:t>selection</a:t>
            </a:r>
            <a:r>
              <a:rPr lang="sv-SE" sz="1600" dirty="0" smtClean="0">
                <a:solidFill>
                  <a:srgbClr val="005191"/>
                </a:solidFill>
              </a:rPr>
              <a:t> in June 17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ONERA:  </a:t>
            </a:r>
            <a:r>
              <a:rPr lang="sv-SE" sz="1800" dirty="0" err="1">
                <a:solidFill>
                  <a:srgbClr val="005191"/>
                </a:solidFill>
              </a:rPr>
              <a:t>Phase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diversity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applied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to</a:t>
            </a:r>
            <a:r>
              <a:rPr lang="sv-SE" sz="1800" dirty="0">
                <a:solidFill>
                  <a:srgbClr val="005191"/>
                </a:solidFill>
              </a:rPr>
              <a:t> </a:t>
            </a:r>
            <a:r>
              <a:rPr lang="sv-SE" sz="1800" dirty="0" err="1">
                <a:solidFill>
                  <a:srgbClr val="005191"/>
                </a:solidFill>
              </a:rPr>
              <a:t>coronography</a:t>
            </a:r>
            <a:endParaRPr lang="sv-SE" sz="18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600" dirty="0" smtClean="0">
                <a:solidFill>
                  <a:srgbClr val="005191"/>
                </a:solidFill>
              </a:rPr>
              <a:t>O. </a:t>
            </a:r>
            <a:r>
              <a:rPr lang="sv-SE" sz="1600" dirty="0" err="1" smtClean="0">
                <a:solidFill>
                  <a:srgbClr val="005191"/>
                </a:solidFill>
              </a:rPr>
              <a:t>Herscovici</a:t>
            </a:r>
            <a:r>
              <a:rPr lang="sv-SE" sz="1600" dirty="0" smtClean="0">
                <a:solidFill>
                  <a:srgbClr val="005191"/>
                </a:solidFill>
              </a:rPr>
              <a:t> Schiller – </a:t>
            </a:r>
            <a:r>
              <a:rPr lang="sv-SE" sz="1600" dirty="0" err="1" smtClean="0">
                <a:solidFill>
                  <a:srgbClr val="005191"/>
                </a:solidFill>
              </a:rPr>
              <a:t>phase</a:t>
            </a:r>
            <a:r>
              <a:rPr lang="sv-SE" sz="1600" dirty="0" smtClean="0">
                <a:solidFill>
                  <a:srgbClr val="005191"/>
                </a:solidFill>
              </a:rPr>
              <a:t> </a:t>
            </a:r>
            <a:r>
              <a:rPr lang="sv-SE" sz="1600" dirty="0" err="1" smtClean="0">
                <a:solidFill>
                  <a:srgbClr val="005191"/>
                </a:solidFill>
              </a:rPr>
              <a:t>diversity</a:t>
            </a:r>
            <a:r>
              <a:rPr lang="sv-SE" sz="1600" dirty="0" smtClean="0">
                <a:solidFill>
                  <a:srgbClr val="005191"/>
                </a:solidFill>
              </a:rPr>
              <a:t> for </a:t>
            </a:r>
            <a:r>
              <a:rPr lang="sv-SE" sz="1600" dirty="0" err="1" smtClean="0">
                <a:solidFill>
                  <a:srgbClr val="005191"/>
                </a:solidFill>
              </a:rPr>
              <a:t>coronography</a:t>
            </a:r>
            <a:r>
              <a:rPr lang="sv-SE" sz="1600" dirty="0" smtClean="0">
                <a:solidFill>
                  <a:srgbClr val="005191"/>
                </a:solidFill>
              </a:rPr>
              <a:t> – 2014-2018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600" dirty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48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TOPICS</a:t>
            </a:r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2732012" y="2197554"/>
            <a:ext cx="5348298" cy="286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588" indent="-1588" algn="just" rtl="0" eaLnBrk="0" fontAlgn="base" hangingPunct="0">
              <a:spcBef>
                <a:spcPct val="0"/>
              </a:spcBef>
              <a:spcAft>
                <a:spcPct val="60000"/>
              </a:spcAft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4150" indent="-1809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itchFamily="18" charset="2"/>
              <a:buChar char=""/>
              <a:defRPr>
                <a:solidFill>
                  <a:srgbClr val="000000"/>
                </a:solidFill>
                <a:latin typeface="+mn-lt"/>
                <a:cs typeface="+mn-cs"/>
              </a:defRPr>
            </a:lvl2pPr>
            <a:lvl3pPr marL="363538" indent="-177800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è"/>
              <a:defRPr sz="1600">
                <a:solidFill>
                  <a:srgbClr val="000000"/>
                </a:solidFill>
                <a:latin typeface="+mn-lt"/>
                <a:cs typeface="+mn-cs"/>
              </a:defRPr>
            </a:lvl3pPr>
            <a:lvl4pPr marL="539750" indent="-17462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1400">
                <a:solidFill>
                  <a:srgbClr val="000000"/>
                </a:solidFill>
                <a:latin typeface="+mn-lt"/>
                <a:cs typeface="+mn-cs"/>
              </a:defRPr>
            </a:lvl4pPr>
            <a:lvl5pPr marL="735013" indent="-193675" algn="l" rtl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5pPr>
            <a:lvl6pPr marL="11922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6pPr>
            <a:lvl7pPr marL="16494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7pPr>
            <a:lvl8pPr marL="21066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8pPr>
            <a:lvl9pPr marL="2563813" indent="-193675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Wingdings 2" pitchFamily="18" charset="2"/>
              <a:buChar char=""/>
              <a:defRPr sz="1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09367A"/>
                </a:solidFill>
              </a:rPr>
              <a:t>CNES support to LAB’s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 smtClean="0">
                <a:solidFill>
                  <a:srgbClr val="EC7405"/>
                </a:solidFill>
              </a:rPr>
              <a:t>Space </a:t>
            </a:r>
            <a:r>
              <a:rPr lang="en-GB" altLang="fr-FR" kern="0" dirty="0">
                <a:solidFill>
                  <a:srgbClr val="EC7405"/>
                </a:solidFill>
              </a:rPr>
              <a:t>missions </a:t>
            </a:r>
            <a:r>
              <a:rPr lang="en-GB" altLang="fr-FR" kern="0" dirty="0" smtClean="0">
                <a:solidFill>
                  <a:srgbClr val="EC7405"/>
                </a:solidFill>
              </a:rPr>
              <a:t>– context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en-GB" altLang="fr-FR" kern="0" dirty="0">
                <a:solidFill>
                  <a:srgbClr val="09367A"/>
                </a:solidFill>
              </a:rPr>
              <a:t>CNES breadboard – IHDC</a:t>
            </a:r>
          </a:p>
          <a:p>
            <a:pPr marL="285750" indent="-285750" eaLnBrk="1" hangingPunct="1">
              <a:lnSpc>
                <a:spcPct val="150000"/>
              </a:lnSpc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en-GB" altLang="fr-FR" kern="0" dirty="0">
              <a:solidFill>
                <a:srgbClr val="EC7405"/>
              </a:solidFill>
            </a:endParaRPr>
          </a:p>
          <a:p>
            <a:pPr marL="0" indent="0" eaLnBrk="1" hangingPunct="1">
              <a:lnSpc>
                <a:spcPct val="150000"/>
              </a:lnSpc>
              <a:buClr>
                <a:srgbClr val="EC7405"/>
              </a:buClr>
            </a:pPr>
            <a:endParaRPr lang="en-GB" altLang="fr-FR" kern="0" dirty="0" smtClean="0">
              <a:solidFill>
                <a:srgbClr val="EC74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15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2673" y="426554"/>
            <a:ext cx="419044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SPACE MISSIONS - CONTEXT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326873" y="1612256"/>
            <a:ext cx="9116929" cy="48185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ESA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No M mission </a:t>
            </a:r>
            <a:r>
              <a:rPr lang="sv-SE" dirty="0" err="1" smtClean="0">
                <a:solidFill>
                  <a:srgbClr val="005191"/>
                </a:solidFill>
              </a:rPr>
              <a:t>proposal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since</a:t>
            </a:r>
            <a:r>
              <a:rPr lang="sv-SE" dirty="0" smtClean="0">
                <a:solidFill>
                  <a:srgbClr val="005191"/>
                </a:solidFill>
              </a:rPr>
              <a:t> SPICES at M3, no </a:t>
            </a:r>
            <a:r>
              <a:rPr lang="sv-SE" dirty="0" err="1" smtClean="0">
                <a:solidFill>
                  <a:srgbClr val="005191"/>
                </a:solidFill>
              </a:rPr>
              <a:t>proposal</a:t>
            </a:r>
            <a:r>
              <a:rPr lang="sv-SE" dirty="0" smtClean="0">
                <a:solidFill>
                  <a:srgbClr val="005191"/>
                </a:solidFill>
              </a:rPr>
              <a:t> at M4/M5 calls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No L mission </a:t>
            </a:r>
            <a:r>
              <a:rPr lang="sv-SE" dirty="0" err="1" smtClean="0">
                <a:solidFill>
                  <a:srgbClr val="005191"/>
                </a:solidFill>
              </a:rPr>
              <a:t>foreseen</a:t>
            </a:r>
            <a:r>
              <a:rPr lang="sv-SE" dirty="0" smtClean="0">
                <a:solidFill>
                  <a:srgbClr val="005191"/>
                </a:solidFill>
              </a:rPr>
              <a:t> on the </a:t>
            </a:r>
            <a:r>
              <a:rPr lang="sv-SE" dirty="0" err="1" smtClean="0">
                <a:solidFill>
                  <a:srgbClr val="005191"/>
                </a:solidFill>
              </a:rPr>
              <a:t>topic</a:t>
            </a:r>
            <a:r>
              <a:rPr lang="sv-SE" dirty="0" smtClean="0">
                <a:solidFill>
                  <a:srgbClr val="005191"/>
                </a:solidFill>
              </a:rPr>
              <a:t> (</a:t>
            </a:r>
            <a:r>
              <a:rPr lang="sv-SE" dirty="0" err="1" smtClean="0">
                <a:solidFill>
                  <a:srgbClr val="005191"/>
                </a:solidFill>
              </a:rPr>
              <a:t>Athena</a:t>
            </a:r>
            <a:r>
              <a:rPr lang="sv-SE" dirty="0" smtClean="0">
                <a:solidFill>
                  <a:srgbClr val="005191"/>
                </a:solidFill>
              </a:rPr>
              <a:t> L2, </a:t>
            </a:r>
            <a:r>
              <a:rPr lang="sv-SE" dirty="0" err="1" smtClean="0">
                <a:solidFill>
                  <a:srgbClr val="005191"/>
                </a:solidFill>
              </a:rPr>
              <a:t>elisa</a:t>
            </a:r>
            <a:r>
              <a:rPr lang="sv-SE" dirty="0" smtClean="0">
                <a:solidFill>
                  <a:srgbClr val="005191"/>
                </a:solidFill>
              </a:rPr>
              <a:t> L3)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No </a:t>
            </a:r>
            <a:r>
              <a:rPr lang="sv-SE" dirty="0" err="1" smtClean="0">
                <a:solidFill>
                  <a:srgbClr val="005191"/>
                </a:solidFill>
              </a:rPr>
              <a:t>perspective</a:t>
            </a:r>
            <a:r>
              <a:rPr lang="sv-SE" dirty="0" smtClean="0">
                <a:solidFill>
                  <a:srgbClr val="005191"/>
                </a:solidFill>
              </a:rPr>
              <a:t> in the coming </a:t>
            </a:r>
            <a:r>
              <a:rPr lang="sv-SE" dirty="0" smtClean="0">
                <a:solidFill>
                  <a:srgbClr val="005191"/>
                </a:solidFill>
              </a:rPr>
              <a:t>15-20 </a:t>
            </a:r>
            <a:r>
              <a:rPr lang="sv-SE" dirty="0" err="1" smtClean="0">
                <a:solidFill>
                  <a:srgbClr val="005191"/>
                </a:solidFill>
              </a:rPr>
              <a:t>years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unless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big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change</a:t>
            </a:r>
            <a:r>
              <a:rPr lang="sv-SE" dirty="0" smtClean="0">
                <a:solidFill>
                  <a:srgbClr val="005191"/>
                </a:solidFill>
              </a:rPr>
              <a:t> in </a:t>
            </a:r>
            <a:r>
              <a:rPr lang="sv-SE" dirty="0" err="1" smtClean="0">
                <a:solidFill>
                  <a:srgbClr val="005191"/>
                </a:solidFill>
              </a:rPr>
              <a:t>programmatics</a:t>
            </a:r>
            <a:endParaRPr lang="sv-SE" dirty="0" smtClean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1800" dirty="0" smtClean="0">
                <a:solidFill>
                  <a:srgbClr val="005191"/>
                </a:solidFill>
              </a:rPr>
              <a:t>US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Short term  (2025): CGI instrument on WFIRST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>
                <a:solidFill>
                  <a:srgbClr val="005191"/>
                </a:solidFill>
              </a:rPr>
              <a:t> </a:t>
            </a:r>
            <a:r>
              <a:rPr lang="sv-SE" dirty="0" smtClean="0">
                <a:solidFill>
                  <a:srgbClr val="005191"/>
                </a:solidFill>
              </a:rPr>
              <a:t>not </a:t>
            </a:r>
            <a:r>
              <a:rPr lang="sv-SE" dirty="0" err="1" smtClean="0">
                <a:solidFill>
                  <a:srgbClr val="005191"/>
                </a:solidFill>
              </a:rPr>
              <a:t>really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open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to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foreign</a:t>
            </a:r>
            <a:r>
              <a:rPr lang="sv-SE" dirty="0" smtClean="0">
                <a:solidFill>
                  <a:srgbClr val="005191"/>
                </a:solidFill>
              </a:rPr>
              <a:t> participation </a:t>
            </a:r>
            <a:r>
              <a:rPr lang="sv-SE" dirty="0" err="1" smtClean="0">
                <a:solidFill>
                  <a:srgbClr val="005191"/>
                </a:solidFill>
              </a:rPr>
              <a:t>up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to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now</a:t>
            </a:r>
            <a:endParaRPr lang="sv-SE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 WFIRST Review by an </a:t>
            </a:r>
            <a:r>
              <a:rPr lang="sv-SE" dirty="0" err="1" smtClean="0">
                <a:solidFill>
                  <a:srgbClr val="005191"/>
                </a:solidFill>
              </a:rPr>
              <a:t>independant</a:t>
            </a:r>
            <a:r>
              <a:rPr lang="sv-SE" dirty="0" smtClean="0">
                <a:solidFill>
                  <a:srgbClr val="005191"/>
                </a:solidFill>
              </a:rPr>
              <a:t> panel </a:t>
            </a:r>
            <a:r>
              <a:rPr lang="sv-SE" dirty="0" err="1" smtClean="0">
                <a:solidFill>
                  <a:srgbClr val="005191"/>
                </a:solidFill>
              </a:rPr>
              <a:t>recently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decided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because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cost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increase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endParaRPr lang="sv-SE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>
                <a:solidFill>
                  <a:srgbClr val="005191"/>
                </a:solidFill>
              </a:rPr>
              <a:t> </a:t>
            </a:r>
            <a:r>
              <a:rPr lang="sv-SE" dirty="0" smtClean="0">
                <a:solidFill>
                  <a:srgbClr val="005191"/>
                </a:solidFill>
              </a:rPr>
              <a:t>Long </a:t>
            </a:r>
            <a:r>
              <a:rPr lang="sv-SE" dirty="0" smtClean="0">
                <a:solidFill>
                  <a:srgbClr val="005191"/>
                </a:solidFill>
              </a:rPr>
              <a:t>term (2035): </a:t>
            </a:r>
            <a:r>
              <a:rPr lang="sv-SE" dirty="0" err="1" smtClean="0">
                <a:solidFill>
                  <a:srgbClr val="005191"/>
                </a:solidFill>
              </a:rPr>
              <a:t>Habex</a:t>
            </a:r>
            <a:r>
              <a:rPr lang="sv-SE" dirty="0" smtClean="0">
                <a:solidFill>
                  <a:srgbClr val="005191"/>
                </a:solidFill>
              </a:rPr>
              <a:t>/</a:t>
            </a:r>
            <a:r>
              <a:rPr lang="sv-SE" dirty="0" err="1" smtClean="0">
                <a:solidFill>
                  <a:srgbClr val="005191"/>
                </a:solidFill>
              </a:rPr>
              <a:t>Luvoir</a:t>
            </a:r>
            <a:endParaRPr lang="sv-SE" dirty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studies for 2020 </a:t>
            </a:r>
            <a:r>
              <a:rPr lang="sv-SE" dirty="0" err="1" smtClean="0">
                <a:solidFill>
                  <a:srgbClr val="005191"/>
                </a:solidFill>
              </a:rPr>
              <a:t>decadal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smtClean="0">
                <a:solidFill>
                  <a:srgbClr val="005191"/>
                </a:solidFill>
              </a:rPr>
              <a:t>survey</a:t>
            </a:r>
            <a:endParaRPr lang="sv-SE" dirty="0" smtClean="0">
              <a:solidFill>
                <a:srgbClr val="005191"/>
              </a:solidFill>
            </a:endParaRPr>
          </a:p>
          <a:p>
            <a:pPr marL="457200" lvl="3" indent="0">
              <a:spcBef>
                <a:spcPts val="1000"/>
              </a:spcBef>
              <a:buClr>
                <a:srgbClr val="EC7405"/>
              </a:buClr>
              <a:buNone/>
            </a:pPr>
            <a:endParaRPr lang="sv-SE" dirty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18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18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611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02673" y="426554"/>
            <a:ext cx="12666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005191"/>
                </a:solidFill>
              </a:rPr>
              <a:t>WFIRST</a:t>
            </a:r>
            <a:endParaRPr lang="en-US" sz="2200" b="1" dirty="0">
              <a:solidFill>
                <a:srgbClr val="005191"/>
              </a:solidFill>
            </a:endParaRPr>
          </a:p>
        </p:txBody>
      </p:sp>
      <p:sp>
        <p:nvSpPr>
          <p:cNvPr id="6" name="Content Placeholder 4"/>
          <p:cNvSpPr txBox="1">
            <a:spLocks noGrp="1"/>
          </p:cNvSpPr>
          <p:nvPr>
            <p:ph idx="1"/>
          </p:nvPr>
        </p:nvSpPr>
        <p:spPr>
          <a:xfrm>
            <a:off x="476774" y="1117581"/>
            <a:ext cx="9296813" cy="56354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rgbClr val="005191"/>
                </a:solidFill>
              </a:rPr>
              <a:t>possible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contribution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to</a:t>
            </a:r>
            <a:r>
              <a:rPr lang="sv-SE" dirty="0" smtClean="0">
                <a:solidFill>
                  <a:srgbClr val="005191"/>
                </a:solidFill>
              </a:rPr>
              <a:t> WFIRST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b="1" dirty="0" err="1" smtClean="0">
                <a:solidFill>
                  <a:srgbClr val="005191"/>
                </a:solidFill>
              </a:rPr>
              <a:t>Very</a:t>
            </a:r>
            <a:r>
              <a:rPr lang="sv-SE" sz="2000" b="1" dirty="0" smtClean="0">
                <a:solidFill>
                  <a:srgbClr val="005191"/>
                </a:solidFill>
              </a:rPr>
              <a:t> </a:t>
            </a:r>
            <a:r>
              <a:rPr lang="sv-SE" sz="2000" b="1" dirty="0" err="1" smtClean="0">
                <a:solidFill>
                  <a:srgbClr val="005191"/>
                </a:solidFill>
              </a:rPr>
              <a:t>limited</a:t>
            </a:r>
            <a:r>
              <a:rPr lang="sv-SE" sz="2000" b="1" dirty="0" smtClean="0">
                <a:solidFill>
                  <a:srgbClr val="005191"/>
                </a:solidFill>
              </a:rPr>
              <a:t> </a:t>
            </a:r>
            <a:r>
              <a:rPr lang="sv-SE" sz="2000" b="1" dirty="0" err="1" smtClean="0">
                <a:solidFill>
                  <a:srgbClr val="005191"/>
                </a:solidFill>
              </a:rPr>
              <a:t>fundings</a:t>
            </a:r>
            <a:endParaRPr lang="sv-SE" sz="2000" b="1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LAM recent </a:t>
            </a:r>
            <a:r>
              <a:rPr lang="sv-SE" sz="2000" dirty="0" err="1" smtClean="0">
                <a:solidFill>
                  <a:srgbClr val="005191"/>
                </a:solidFill>
              </a:rPr>
              <a:t>proposal</a:t>
            </a:r>
            <a:r>
              <a:rPr lang="sv-SE" sz="2000" dirty="0" smtClean="0">
                <a:solidFill>
                  <a:srgbClr val="005191"/>
                </a:solidFill>
              </a:rPr>
              <a:t> 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CNES HQ: 5 </a:t>
            </a:r>
            <a:r>
              <a:rPr lang="sv-SE" sz="2000" dirty="0" smtClean="0">
                <a:solidFill>
                  <a:srgbClr val="005191"/>
                </a:solidFill>
              </a:rPr>
              <a:t>WP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2 WP approved,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be </a:t>
            </a:r>
            <a:r>
              <a:rPr lang="sv-SE" sz="2000" dirty="0" err="1" smtClean="0">
                <a:solidFill>
                  <a:srgbClr val="005191"/>
                </a:solidFill>
              </a:rPr>
              <a:t>discussed</a:t>
            </a:r>
            <a:r>
              <a:rPr lang="sv-SE" sz="2000" dirty="0" smtClean="0">
                <a:solidFill>
                  <a:srgbClr val="005191"/>
                </a:solidFill>
              </a:rPr>
              <a:t> in </a:t>
            </a:r>
            <a:r>
              <a:rPr lang="sv-SE" sz="2000" dirty="0" err="1" smtClean="0">
                <a:solidFill>
                  <a:srgbClr val="005191"/>
                </a:solidFill>
              </a:rPr>
              <a:t>more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details</a:t>
            </a:r>
            <a:r>
              <a:rPr lang="sv-SE" sz="2000" dirty="0" smtClean="0">
                <a:solidFill>
                  <a:srgbClr val="005191"/>
                </a:solidFill>
              </a:rPr>
              <a:t> and </a:t>
            </a:r>
            <a:r>
              <a:rPr lang="sv-SE" sz="2000" dirty="0" err="1" smtClean="0">
                <a:solidFill>
                  <a:srgbClr val="005191"/>
                </a:solidFill>
              </a:rPr>
              <a:t>with</a:t>
            </a:r>
            <a:r>
              <a:rPr lang="sv-SE" sz="2000" dirty="0" smtClean="0">
                <a:solidFill>
                  <a:srgbClr val="005191"/>
                </a:solidFill>
              </a:rPr>
              <a:t> US </a:t>
            </a:r>
            <a:r>
              <a:rPr lang="sv-SE" sz="2000" dirty="0" err="1" smtClean="0">
                <a:solidFill>
                  <a:srgbClr val="005191"/>
                </a:solidFill>
              </a:rPr>
              <a:t>side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WP1: image </a:t>
            </a:r>
            <a:r>
              <a:rPr lang="sv-SE" sz="2000" dirty="0" err="1" smtClean="0">
                <a:solidFill>
                  <a:srgbClr val="005191"/>
                </a:solidFill>
              </a:rPr>
              <a:t>slicer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qualification</a:t>
            </a:r>
            <a:r>
              <a:rPr lang="sv-SE" sz="2000" dirty="0" smtClean="0">
                <a:solidFill>
                  <a:srgbClr val="005191"/>
                </a:solidFill>
              </a:rPr>
              <a:t> for the WFI,  LAM </a:t>
            </a:r>
            <a:r>
              <a:rPr lang="sv-SE" sz="2000" dirty="0" err="1" smtClean="0">
                <a:solidFill>
                  <a:srgbClr val="005191"/>
                </a:solidFill>
              </a:rPr>
              <a:t>suport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Winlight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direct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contract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with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smtClean="0">
                <a:solidFill>
                  <a:srgbClr val="005191"/>
                </a:solidFill>
              </a:rPr>
              <a:t>NASA</a:t>
            </a:r>
          </a:p>
          <a:p>
            <a:pPr marL="1143000" lvl="4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WP4</a:t>
            </a:r>
            <a:r>
              <a:rPr lang="sv-SE" sz="2000" dirty="0" smtClean="0">
                <a:solidFill>
                  <a:srgbClr val="005191"/>
                </a:solidFill>
              </a:rPr>
              <a:t>: superpolished </a:t>
            </a:r>
            <a:r>
              <a:rPr lang="sv-SE" sz="2000" dirty="0" err="1" smtClean="0">
                <a:solidFill>
                  <a:srgbClr val="005191"/>
                </a:solidFill>
              </a:rPr>
              <a:t>optics</a:t>
            </a:r>
            <a:r>
              <a:rPr lang="sv-SE" sz="2000" dirty="0" smtClean="0">
                <a:solidFill>
                  <a:srgbClr val="005191"/>
                </a:solidFill>
              </a:rPr>
              <a:t> for  </a:t>
            </a:r>
            <a:r>
              <a:rPr lang="sv-SE" sz="2000" dirty="0" err="1" smtClean="0">
                <a:solidFill>
                  <a:srgbClr val="005191"/>
                </a:solidFill>
              </a:rPr>
              <a:t>coronograph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endParaRPr lang="sv-SE" sz="2000" dirty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err="1" smtClean="0">
                <a:solidFill>
                  <a:srgbClr val="005191"/>
                </a:solidFill>
              </a:rPr>
              <a:t>First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telecon</a:t>
            </a:r>
            <a:r>
              <a:rPr lang="sv-SE" sz="2000" dirty="0" smtClean="0">
                <a:solidFill>
                  <a:srgbClr val="005191"/>
                </a:solidFill>
              </a:rPr>
              <a:t> CNES/LAM on the </a:t>
            </a:r>
            <a:r>
              <a:rPr lang="sv-SE" sz="2000" dirty="0" err="1" smtClean="0">
                <a:solidFill>
                  <a:srgbClr val="005191"/>
                </a:solidFill>
              </a:rPr>
              <a:t>topic</a:t>
            </a:r>
            <a:r>
              <a:rPr lang="sv-SE" sz="2000" dirty="0" smtClean="0">
                <a:solidFill>
                  <a:srgbClr val="005191"/>
                </a:solidFill>
              </a:rPr>
              <a:t> last </a:t>
            </a:r>
            <a:r>
              <a:rPr lang="sv-SE" sz="2000" dirty="0" err="1" smtClean="0">
                <a:solidFill>
                  <a:srgbClr val="005191"/>
                </a:solidFill>
              </a:rPr>
              <a:t>week</a:t>
            </a:r>
            <a:r>
              <a:rPr lang="sv-SE" sz="2000" dirty="0" smtClean="0">
                <a:solidFill>
                  <a:srgbClr val="005191"/>
                </a:solidFill>
              </a:rPr>
              <a:t>, </a:t>
            </a:r>
            <a:r>
              <a:rPr lang="sv-SE" sz="2000" dirty="0" err="1" smtClean="0">
                <a:solidFill>
                  <a:srgbClr val="005191"/>
                </a:solidFill>
              </a:rPr>
              <a:t>focused</a:t>
            </a:r>
            <a:r>
              <a:rPr lang="sv-SE" sz="2000" dirty="0" smtClean="0">
                <a:solidFill>
                  <a:srgbClr val="005191"/>
                </a:solidFill>
              </a:rPr>
              <a:t> on the </a:t>
            </a:r>
            <a:r>
              <a:rPr lang="sv-SE" sz="2000" dirty="0" err="1" smtClean="0">
                <a:solidFill>
                  <a:srgbClr val="005191"/>
                </a:solidFill>
              </a:rPr>
              <a:t>slicer</a:t>
            </a:r>
            <a:endParaRPr lang="sv-SE" sz="2000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sz="2000" dirty="0" smtClean="0">
                <a:solidFill>
                  <a:srgbClr val="005191"/>
                </a:solidFill>
              </a:rPr>
              <a:t>Second </a:t>
            </a:r>
            <a:r>
              <a:rPr lang="sv-SE" sz="2000" dirty="0" err="1" smtClean="0">
                <a:solidFill>
                  <a:srgbClr val="005191"/>
                </a:solidFill>
              </a:rPr>
              <a:t>telecon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be </a:t>
            </a:r>
            <a:r>
              <a:rPr lang="sv-SE" sz="2000" dirty="0" err="1" smtClean="0">
                <a:solidFill>
                  <a:srgbClr val="005191"/>
                </a:solidFill>
              </a:rPr>
              <a:t>organized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to</a:t>
            </a:r>
            <a:r>
              <a:rPr lang="sv-SE" sz="2000" dirty="0" smtClean="0">
                <a:solidFill>
                  <a:srgbClr val="005191"/>
                </a:solidFill>
              </a:rPr>
              <a:t> </a:t>
            </a:r>
            <a:r>
              <a:rPr lang="sv-SE" sz="2000" dirty="0" err="1" smtClean="0">
                <a:solidFill>
                  <a:srgbClr val="005191"/>
                </a:solidFill>
              </a:rPr>
              <a:t>discuss</a:t>
            </a:r>
            <a:r>
              <a:rPr lang="sv-SE" sz="2000" dirty="0" smtClean="0">
                <a:solidFill>
                  <a:srgbClr val="005191"/>
                </a:solidFill>
              </a:rPr>
              <a:t> WP4</a:t>
            </a: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>
                <a:solidFill>
                  <a:srgbClr val="005191"/>
                </a:solidFill>
              </a:rPr>
              <a:t>P</a:t>
            </a:r>
            <a:r>
              <a:rPr lang="sv-SE" dirty="0" err="1" smtClean="0">
                <a:solidFill>
                  <a:srgbClr val="005191"/>
                </a:solidFill>
              </a:rPr>
              <a:t>repare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more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ambitious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contributions</a:t>
            </a:r>
            <a:r>
              <a:rPr lang="sv-SE" dirty="0" smtClean="0">
                <a:solidFill>
                  <a:srgbClr val="005191"/>
                </a:solidFill>
              </a:rPr>
              <a:t> in </a:t>
            </a:r>
            <a:r>
              <a:rPr lang="sv-SE" dirty="0" err="1" smtClean="0">
                <a:solidFill>
                  <a:srgbClr val="005191"/>
                </a:solidFill>
              </a:rPr>
              <a:t>case</a:t>
            </a:r>
            <a:r>
              <a:rPr lang="sv-SE" dirty="0" smtClean="0">
                <a:solidFill>
                  <a:srgbClr val="005191"/>
                </a:solidFill>
              </a:rPr>
              <a:t> situation </a:t>
            </a:r>
            <a:r>
              <a:rPr lang="sv-SE" dirty="0" err="1" smtClean="0">
                <a:solidFill>
                  <a:srgbClr val="005191"/>
                </a:solidFill>
              </a:rPr>
              <a:t>becomes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better</a:t>
            </a:r>
            <a:r>
              <a:rPr lang="sv-SE" dirty="0" smtClean="0">
                <a:solidFill>
                  <a:srgbClr val="005191"/>
                </a:solidFill>
              </a:rPr>
              <a:t> ? (JMLD)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rgbClr val="005191"/>
                </a:solidFill>
              </a:rPr>
              <a:t>Optics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with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mounts</a:t>
            </a:r>
            <a:endParaRPr lang="sv-SE" dirty="0" smtClean="0">
              <a:solidFill>
                <a:srgbClr val="005191"/>
              </a:solidFill>
            </a:endParaRP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err="1" smtClean="0">
                <a:solidFill>
                  <a:srgbClr val="005191"/>
                </a:solidFill>
              </a:rPr>
              <a:t>Coronograph</a:t>
            </a:r>
            <a:r>
              <a:rPr lang="sv-SE" dirty="0" smtClean="0">
                <a:solidFill>
                  <a:srgbClr val="005191"/>
                </a:solidFill>
              </a:rPr>
              <a:t> : DZPM ? </a:t>
            </a:r>
            <a:r>
              <a:rPr lang="sv-SE" dirty="0" err="1" smtClean="0">
                <a:solidFill>
                  <a:srgbClr val="005191"/>
                </a:solidFill>
              </a:rPr>
              <a:t>one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out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8 on the </a:t>
            </a:r>
            <a:r>
              <a:rPr lang="sv-SE" dirty="0" err="1" smtClean="0">
                <a:solidFill>
                  <a:srgbClr val="005191"/>
                </a:solidFill>
              </a:rPr>
              <a:t>corono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wheel</a:t>
            </a:r>
            <a:r>
              <a:rPr lang="sv-SE" dirty="0" smtClean="0">
                <a:solidFill>
                  <a:srgbClr val="005191"/>
                </a:solidFill>
              </a:rPr>
              <a:t> – </a:t>
            </a:r>
            <a:r>
              <a:rPr lang="sv-SE" dirty="0" err="1" smtClean="0">
                <a:solidFill>
                  <a:srgbClr val="005191"/>
                </a:solidFill>
              </a:rPr>
              <a:t>better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  <a:r>
              <a:rPr lang="sv-SE" dirty="0" err="1" smtClean="0">
                <a:solidFill>
                  <a:srgbClr val="005191"/>
                </a:solidFill>
              </a:rPr>
              <a:t>througput</a:t>
            </a:r>
            <a:r>
              <a:rPr lang="sv-SE" dirty="0" smtClean="0">
                <a:solidFill>
                  <a:srgbClr val="005191"/>
                </a:solidFill>
              </a:rPr>
              <a:t> 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r>
              <a:rPr lang="sv-SE" dirty="0" smtClean="0">
                <a:solidFill>
                  <a:srgbClr val="005191"/>
                </a:solidFill>
              </a:rPr>
              <a:t>LOWFS : </a:t>
            </a:r>
            <a:r>
              <a:rPr lang="sv-SE" dirty="0" err="1" smtClean="0">
                <a:solidFill>
                  <a:srgbClr val="005191"/>
                </a:solidFill>
              </a:rPr>
              <a:t>probably</a:t>
            </a:r>
            <a:r>
              <a:rPr lang="sv-SE" dirty="0" smtClean="0">
                <a:solidFill>
                  <a:srgbClr val="005191"/>
                </a:solidFill>
              </a:rPr>
              <a:t> in the </a:t>
            </a:r>
            <a:r>
              <a:rPr lang="sv-SE" dirty="0" err="1" smtClean="0">
                <a:solidFill>
                  <a:srgbClr val="005191"/>
                </a:solidFill>
              </a:rPr>
              <a:t>range</a:t>
            </a:r>
            <a:r>
              <a:rPr lang="sv-SE" dirty="0" smtClean="0">
                <a:solidFill>
                  <a:srgbClr val="005191"/>
                </a:solidFill>
              </a:rPr>
              <a:t> 5-10 ME, and </a:t>
            </a:r>
            <a:r>
              <a:rPr lang="sv-SE" dirty="0" err="1" smtClean="0">
                <a:solidFill>
                  <a:srgbClr val="005191"/>
                </a:solidFill>
              </a:rPr>
              <a:t>more</a:t>
            </a:r>
            <a:r>
              <a:rPr lang="sv-SE" dirty="0" smtClean="0">
                <a:solidFill>
                  <a:srgbClr val="005191"/>
                </a:solidFill>
              </a:rPr>
              <a:t> risks </a:t>
            </a:r>
            <a:r>
              <a:rPr lang="sv-SE" dirty="0" err="1" smtClean="0">
                <a:solidFill>
                  <a:srgbClr val="005191"/>
                </a:solidFill>
              </a:rPr>
              <a:t>because</a:t>
            </a:r>
            <a:r>
              <a:rPr lang="sv-SE" dirty="0" smtClean="0">
                <a:solidFill>
                  <a:srgbClr val="005191"/>
                </a:solidFill>
              </a:rPr>
              <a:t> loss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LOWFS </a:t>
            </a:r>
            <a:r>
              <a:rPr lang="sv-SE" dirty="0" err="1" smtClean="0">
                <a:solidFill>
                  <a:srgbClr val="005191"/>
                </a:solidFill>
              </a:rPr>
              <a:t>means</a:t>
            </a:r>
            <a:r>
              <a:rPr lang="sv-SE" dirty="0" smtClean="0">
                <a:solidFill>
                  <a:srgbClr val="005191"/>
                </a:solidFill>
              </a:rPr>
              <a:t> loss </a:t>
            </a:r>
            <a:r>
              <a:rPr lang="sv-SE" dirty="0" err="1" smtClean="0">
                <a:solidFill>
                  <a:srgbClr val="005191"/>
                </a:solidFill>
              </a:rPr>
              <a:t>of</a:t>
            </a:r>
            <a:r>
              <a:rPr lang="sv-SE" dirty="0" smtClean="0">
                <a:solidFill>
                  <a:srgbClr val="005191"/>
                </a:solidFill>
              </a:rPr>
              <a:t> instrument.</a:t>
            </a:r>
          </a:p>
          <a:p>
            <a:pPr marL="685800" lvl="3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dirty="0" smtClean="0">
              <a:solidFill>
                <a:srgbClr val="005191"/>
              </a:solidFill>
            </a:endParaRPr>
          </a:p>
          <a:p>
            <a:pPr marL="228600" lvl="2">
              <a:spcBef>
                <a:spcPts val="1000"/>
              </a:spcBef>
              <a:buClr>
                <a:srgbClr val="EC7405"/>
              </a:buClr>
              <a:buFont typeface="Wingdings" panose="05000000000000000000" pitchFamily="2" charset="2"/>
              <a:buChar char="Ø"/>
            </a:pPr>
            <a:endParaRPr lang="sv-SE" sz="2200" dirty="0" smtClean="0">
              <a:solidFill>
                <a:srgbClr val="005191"/>
              </a:solidFill>
            </a:endParaRPr>
          </a:p>
          <a:p>
            <a:pPr marL="0" lvl="2" indent="0">
              <a:spcBef>
                <a:spcPts val="1000"/>
              </a:spcBef>
              <a:buClr>
                <a:srgbClr val="EC7405"/>
              </a:buClr>
              <a:buNone/>
            </a:pPr>
            <a:endParaRPr lang="sv-SE" dirty="0" smtClean="0">
              <a:solidFill>
                <a:srgbClr val="005191"/>
              </a:solidFill>
            </a:endParaRPr>
          </a:p>
          <a:p>
            <a:pPr marL="0" indent="0">
              <a:buClr>
                <a:srgbClr val="EC7405"/>
              </a:buClr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 marL="0" indent="0">
              <a:buNone/>
            </a:pPr>
            <a:endParaRPr lang="sv-SE" sz="2000" dirty="0" smtClean="0">
              <a:solidFill>
                <a:srgbClr val="00519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00519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52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VOM-2012">
  <a:themeElements>
    <a:clrScheme name="modele_2011 1">
      <a:dk1>
        <a:srgbClr val="EC7405"/>
      </a:dk1>
      <a:lt1>
        <a:srgbClr val="FFFFFF"/>
      </a:lt1>
      <a:dk2>
        <a:srgbClr val="005191"/>
      </a:dk2>
      <a:lt2>
        <a:srgbClr val="808080"/>
      </a:lt2>
      <a:accent1>
        <a:srgbClr val="00A7E3"/>
      </a:accent1>
      <a:accent2>
        <a:srgbClr val="B1C800"/>
      </a:accent2>
      <a:accent3>
        <a:srgbClr val="FFFFFF"/>
      </a:accent3>
      <a:accent4>
        <a:srgbClr val="C96203"/>
      </a:accent4>
      <a:accent5>
        <a:srgbClr val="AAD0EF"/>
      </a:accent5>
      <a:accent6>
        <a:srgbClr val="A0B500"/>
      </a:accent6>
      <a:hlink>
        <a:srgbClr val="E2007A"/>
      </a:hlink>
      <a:folHlink>
        <a:srgbClr val="7F408E"/>
      </a:folHlink>
    </a:clrScheme>
    <a:fontScheme name="modele_201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ele_2011 1">
        <a:dk1>
          <a:srgbClr val="EC7405"/>
        </a:dk1>
        <a:lt1>
          <a:srgbClr val="FFFFFF"/>
        </a:lt1>
        <a:dk2>
          <a:srgbClr val="005191"/>
        </a:dk2>
        <a:lt2>
          <a:srgbClr val="808080"/>
        </a:lt2>
        <a:accent1>
          <a:srgbClr val="00A7E3"/>
        </a:accent1>
        <a:accent2>
          <a:srgbClr val="B1C800"/>
        </a:accent2>
        <a:accent3>
          <a:srgbClr val="FFFFFF"/>
        </a:accent3>
        <a:accent4>
          <a:srgbClr val="C96203"/>
        </a:accent4>
        <a:accent5>
          <a:srgbClr val="AAD0EF"/>
        </a:accent5>
        <a:accent6>
          <a:srgbClr val="A0B500"/>
        </a:accent6>
        <a:hlink>
          <a:srgbClr val="E2007A"/>
        </a:hlink>
        <a:folHlink>
          <a:srgbClr val="7F40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SVOM-2012</Template>
  <TotalTime>38753</TotalTime>
  <Words>982</Words>
  <Application>Microsoft Office PowerPoint</Application>
  <PresentationFormat>Format A4 (210 x 297 mm)</PresentationFormat>
  <Paragraphs>179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SVOM-2012</vt:lpstr>
      <vt:lpstr>Présentation PowerPoint</vt:lpstr>
      <vt:lpstr>TOPICS</vt:lpstr>
      <vt:lpstr>Présentation PowerPoint</vt:lpstr>
      <vt:lpstr>SU2 STRUCTURE</vt:lpstr>
      <vt:lpstr>Présentation PowerPoint</vt:lpstr>
      <vt:lpstr>Présentation PowerPoint</vt:lpstr>
      <vt:lpstr>TOPICS</vt:lpstr>
      <vt:lpstr>Présentation PowerPoint</vt:lpstr>
      <vt:lpstr>Présentation PowerPoint</vt:lpstr>
      <vt:lpstr>Présentation PowerPoint</vt:lpstr>
      <vt:lpstr>Présentation PowerPoint</vt:lpstr>
      <vt:lpstr>TOPICS</vt:lpstr>
      <vt:lpstr>CNES BREADBOARD : IHDC</vt:lpstr>
      <vt:lpstr>CNES BREADBOARD : IHDC</vt:lpstr>
    </vt:vector>
  </TitlesOfParts>
  <Company>CNES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mercierk</dc:creator>
  <cp:lastModifiedBy>leduigoujm</cp:lastModifiedBy>
  <cp:revision>1071</cp:revision>
  <dcterms:created xsi:type="dcterms:W3CDTF">2013-11-04T15:19:37Z</dcterms:created>
  <dcterms:modified xsi:type="dcterms:W3CDTF">2017-06-01T11:52:14Z</dcterms:modified>
</cp:coreProperties>
</file>