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9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93" r:id="rId4"/>
    <p:sldId id="294" r:id="rId5"/>
    <p:sldId id="262" r:id="rId6"/>
    <p:sldId id="267" r:id="rId7"/>
    <p:sldId id="302" r:id="rId8"/>
    <p:sldId id="295" r:id="rId9"/>
    <p:sldId id="296" r:id="rId10"/>
    <p:sldId id="304" r:id="rId11"/>
    <p:sldId id="305" r:id="rId12"/>
    <p:sldId id="284" r:id="rId13"/>
    <p:sldId id="285" r:id="rId14"/>
    <p:sldId id="282" r:id="rId15"/>
    <p:sldId id="283" r:id="rId16"/>
    <p:sldId id="306" r:id="rId17"/>
    <p:sldId id="301" r:id="rId18"/>
  </p:sldIdLst>
  <p:sldSz cx="9144000" cy="6858000" type="screen4x3"/>
  <p:notesSz cx="6858000" cy="9144000"/>
  <p:defaultTextStyle>
    <a:defPPr>
      <a:defRPr lang="en-CA"/>
    </a:defPPr>
    <a:lvl1pPr algn="ctr" rtl="0" eaLnBrk="0" fontAlgn="base" hangingPunct="0">
      <a:spcBef>
        <a:spcPct val="20000"/>
      </a:spcBef>
      <a:spcAft>
        <a:spcPct val="0"/>
      </a:spcAft>
      <a:buClr>
        <a:srgbClr val="FF0000"/>
      </a:buClr>
      <a:buSzPct val="150000"/>
      <a:buChar char="•"/>
      <a:defRPr sz="3200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20000"/>
      </a:spcBef>
      <a:spcAft>
        <a:spcPct val="0"/>
      </a:spcAft>
      <a:buClr>
        <a:srgbClr val="FF0000"/>
      </a:buClr>
      <a:buSzPct val="150000"/>
      <a:buChar char="•"/>
      <a:defRPr sz="3200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20000"/>
      </a:spcBef>
      <a:spcAft>
        <a:spcPct val="0"/>
      </a:spcAft>
      <a:buClr>
        <a:srgbClr val="FF0000"/>
      </a:buClr>
      <a:buSzPct val="150000"/>
      <a:buChar char="•"/>
      <a:defRPr sz="3200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20000"/>
      </a:spcBef>
      <a:spcAft>
        <a:spcPct val="0"/>
      </a:spcAft>
      <a:buClr>
        <a:srgbClr val="FF0000"/>
      </a:buClr>
      <a:buSzPct val="150000"/>
      <a:buChar char="•"/>
      <a:defRPr sz="3200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20000"/>
      </a:spcBef>
      <a:spcAft>
        <a:spcPct val="0"/>
      </a:spcAft>
      <a:buClr>
        <a:srgbClr val="FF0000"/>
      </a:buClr>
      <a:buSzPct val="150000"/>
      <a:buChar char="•"/>
      <a:defRPr sz="3200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3200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3200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3200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3200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91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Helvetic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Helvetic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A3914BD-017B-3744-BA05-33461A35B37F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50561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Helvetic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5A8E4B6-DD12-5A40-931D-34B29DBCA845}" type="datetime1">
              <a:rPr lang="en-US"/>
              <a:pPr/>
              <a:t>29/05/17</a:t>
            </a:fld>
            <a:endParaRPr lang="en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Helvetic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C8C4EC0-4468-EC4F-BFB2-9952A6F7E1CE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53250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C4EC0-4468-EC4F-BFB2-9952A6F7E1CE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8039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Cliquez et modifiez le titre</a:t>
            </a:r>
            <a:endParaRPr lang="en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 smtClean="0"/>
              <a:t>Cliquez pour modifier le style des sous-titres du masque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06D748-D0DE-2843-9357-5A849CA74280}" type="slidenum">
              <a:rPr lang="en-CA"/>
              <a:pPr/>
              <a:t>‹#›</a:t>
            </a:fld>
            <a:r>
              <a:rPr lang="en-CA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176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Cliquez et modifiez le titre</a:t>
            </a:r>
            <a:endParaRPr lang="en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Cliquez pour modifier les styles du texte du masque</a:t>
            </a:r>
          </a:p>
          <a:p>
            <a:pPr lvl="1"/>
            <a:r>
              <a:rPr lang="x-none" smtClean="0"/>
              <a:t>Deuxième niveau</a:t>
            </a:r>
          </a:p>
          <a:p>
            <a:pPr lvl="2"/>
            <a:r>
              <a:rPr lang="x-none" smtClean="0"/>
              <a:t>Troisième niveau</a:t>
            </a:r>
          </a:p>
          <a:p>
            <a:pPr lvl="3"/>
            <a:r>
              <a:rPr lang="x-none" smtClean="0"/>
              <a:t>Quatrième niveau</a:t>
            </a:r>
          </a:p>
          <a:p>
            <a:pPr lvl="4"/>
            <a:r>
              <a:rPr lang="x-none" smtClean="0"/>
              <a:t>Cinquième niveau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33EBE3-73D3-C54E-AE40-8CF0B74421FE}" type="slidenum">
              <a:rPr lang="en-CA"/>
              <a:pPr/>
              <a:t>‹#›</a:t>
            </a:fld>
            <a:r>
              <a:rPr lang="en-CA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78555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678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/>
              <a:t>TITLE ALL CAPS - Arial 28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990600"/>
            <a:ext cx="7848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/>
              <a:t>Title Case Text – Arial 24</a:t>
            </a:r>
          </a:p>
          <a:p>
            <a:pPr lvl="1"/>
            <a:r>
              <a:rPr lang="en-CA"/>
              <a:t>Title Case Text – Arial 20</a:t>
            </a:r>
          </a:p>
          <a:p>
            <a:pPr lvl="2"/>
            <a:r>
              <a:rPr lang="en-CA"/>
              <a:t>Title Case Text – Arial 18</a:t>
            </a:r>
          </a:p>
          <a:p>
            <a:pPr lvl="3"/>
            <a:r>
              <a:rPr lang="en-CA"/>
              <a:t>Title Case Text – Arial 16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477000"/>
            <a:ext cx="838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SzTx/>
              <a:buFontTx/>
              <a:buNone/>
              <a:defRPr sz="1200" b="1">
                <a:latin typeface="Arial" charset="0"/>
              </a:defRPr>
            </a:lvl1pPr>
          </a:lstStyle>
          <a:p>
            <a:fld id="{3AF944D8-B217-9E48-878A-0C453EBE7EC8}" type="slidenum">
              <a:rPr lang="en-CA"/>
              <a:pPr/>
              <a:t>‹#›</a:t>
            </a:fld>
            <a:r>
              <a:rPr lang="en-CA"/>
              <a:t> </a:t>
            </a:r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57150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CA">
              <a:latin typeface="Helvetica" pitchFamily="34" charset="0"/>
              <a:ea typeface="+mn-ea"/>
              <a:cs typeface="+mn-cs"/>
            </a:endParaRPr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57150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CA">
              <a:latin typeface="Helvetica" pitchFamily="34" charset="0"/>
              <a:ea typeface="+mn-ea"/>
              <a:cs typeface="+mn-cs"/>
            </a:endParaRPr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2400300" y="1814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CA">
              <a:latin typeface="Helvetica" pitchFamily="34" charset="0"/>
              <a:ea typeface="+mn-ea"/>
              <a:cs typeface="+mn-cs"/>
            </a:endParaRPr>
          </a:p>
        </p:txBody>
      </p:sp>
      <p:pic>
        <p:nvPicPr>
          <p:cNvPr id="1032" name="Imag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6445250"/>
            <a:ext cx="17526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Imag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6462713"/>
            <a:ext cx="68580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50000"/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82163"/>
        </a:buClr>
        <a:buSzPct val="15000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CC00"/>
        </a:buClr>
        <a:buSzPct val="150000"/>
        <a:buChar char="•"/>
        <a:defRPr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50000"/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Helvetica" pitchFamily="34" charset="0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Helvetica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Helvetica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Helvetica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Helvetica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Relationship Id="rId3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2276872"/>
            <a:ext cx="8640960" cy="1872208"/>
          </a:xfrm>
        </p:spPr>
        <p:txBody>
          <a:bodyPr/>
          <a:lstStyle/>
          <a:p>
            <a:pPr algn="ctr"/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  <a:t>High-contrast imaging at small separation </a:t>
            </a:r>
            <a:b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impact of optical configuration on </a:t>
            </a:r>
            <a:r>
              <a:rPr lang="en-US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wavefront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shaping performances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4221088"/>
            <a:ext cx="6400800" cy="648072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M. Beaulieu, L. Abe, P. Martinez, P.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Baudoz</a:t>
            </a:r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C.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Gouvret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End-to-end simulation : results </a:t>
            </a:r>
            <a:r>
              <a:rPr lang="en-CA" dirty="0" smtClean="0"/>
              <a:t>2/</a:t>
            </a:r>
            <a:r>
              <a:rPr lang="en-CA" dirty="0"/>
              <a:t>2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82885-9FB9-2342-91E3-267B21139523}" type="slidenum">
              <a:rPr lang="en-CA" smtClean="0"/>
              <a:t>9</a:t>
            </a:fld>
            <a:r>
              <a:rPr lang="en-CA" smtClean="0"/>
              <a:t> </a:t>
            </a:r>
            <a:endParaRPr lang="en-CA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435956"/>
            <a:ext cx="8514714" cy="542204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228184" y="980728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CA" sz="1400" dirty="0" smtClean="0"/>
              <a:t>Beaulieu et al, MNRAS, 2017</a:t>
            </a:r>
            <a:endParaRPr lang="en-CA" sz="1400" dirty="0"/>
          </a:p>
        </p:txBody>
      </p:sp>
      <p:sp>
        <p:nvSpPr>
          <p:cNvPr id="6" name="Autre processus 5"/>
          <p:cNvSpPr/>
          <p:nvPr/>
        </p:nvSpPr>
        <p:spPr bwMode="auto">
          <a:xfrm>
            <a:off x="3978166" y="3878539"/>
            <a:ext cx="1656184" cy="1944216"/>
          </a:xfrm>
          <a:prstGeom prst="flowChartAlternateProcess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fr-FR" sz="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132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SPEED setup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82885-9FB9-2342-91E3-267B21139523}" type="slidenum">
              <a:rPr lang="en-CA" smtClean="0"/>
              <a:t>10</a:t>
            </a:fld>
            <a:r>
              <a:rPr lang="en-CA" smtClean="0"/>
              <a:t> </a:t>
            </a:r>
            <a:endParaRPr lang="en-CA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435956"/>
            <a:ext cx="8514714" cy="542204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228184" y="980728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CA" sz="1400" dirty="0" smtClean="0"/>
              <a:t>Beaulieu et al, MNRAS, 2017</a:t>
            </a:r>
            <a:endParaRPr lang="en-CA" sz="1400" dirty="0"/>
          </a:p>
        </p:txBody>
      </p:sp>
      <p:sp>
        <p:nvSpPr>
          <p:cNvPr id="7" name="Étoile à 4 branches 6"/>
          <p:cNvSpPr/>
          <p:nvPr/>
        </p:nvSpPr>
        <p:spPr bwMode="auto">
          <a:xfrm rot="1515425">
            <a:off x="4584406" y="2552498"/>
            <a:ext cx="360040" cy="360040"/>
          </a:xfrm>
          <a:prstGeom prst="star4">
            <a:avLst/>
          </a:prstGeom>
          <a:solidFill>
            <a:schemeClr val="accent6"/>
          </a:solidFill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Char char="•"/>
              <a:tabLst/>
            </a:pPr>
            <a:endParaRPr kumimoji="0" lang="en-CA" sz="32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457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Analytical approach 1/2</a:t>
            </a:r>
            <a:endParaRPr lang="en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2400" y="990600"/>
            <a:ext cx="7371928" cy="1070248"/>
          </a:xfrm>
        </p:spPr>
        <p:txBody>
          <a:bodyPr/>
          <a:lstStyle/>
          <a:p>
            <a:r>
              <a:rPr lang="en-CA" dirty="0" smtClean="0"/>
              <a:t>Impact of 1 out-of-pupil plane DM </a:t>
            </a:r>
          </a:p>
          <a:p>
            <a:r>
              <a:rPr lang="en-CA" dirty="0" smtClean="0"/>
              <a:t>Approximation : simple setup</a:t>
            </a:r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82885-9FB9-2342-91E3-267B21139523}" type="slidenum">
              <a:rPr lang="en-CA" smtClean="0"/>
              <a:t>11</a:t>
            </a:fld>
            <a:r>
              <a:rPr lang="en-CA" smtClean="0"/>
              <a:t> </a:t>
            </a:r>
            <a:endParaRPr lang="en-CA" dirty="0"/>
          </a:p>
        </p:txBody>
      </p:sp>
      <p:pic>
        <p:nvPicPr>
          <p:cNvPr id="55" name="Image 5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429000"/>
            <a:ext cx="8568952" cy="669449"/>
          </a:xfrm>
          <a:prstGeom prst="rect">
            <a:avLst/>
          </a:prstGeom>
        </p:spPr>
      </p:pic>
      <p:sp>
        <p:nvSpPr>
          <p:cNvPr id="56" name="Espace réservé du contenu 2"/>
          <p:cNvSpPr txBox="1">
            <a:spLocks/>
          </p:cNvSpPr>
          <p:nvPr/>
        </p:nvSpPr>
        <p:spPr bwMode="auto">
          <a:xfrm>
            <a:off x="179512" y="4509120"/>
            <a:ext cx="8064896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82163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50000"/>
              <a:buChar char="•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5000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elvetica" pitchFamily="34" charset="0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r>
              <a:rPr lang="en-CA" dirty="0" smtClean="0"/>
              <a:t>Modulation depends on </a:t>
            </a:r>
          </a:p>
          <a:p>
            <a:pPr lvl="1"/>
            <a:r>
              <a:rPr lang="en-CA" dirty="0" smtClean="0"/>
              <a:t>DM location z</a:t>
            </a:r>
            <a:endParaRPr lang="en-CA" dirty="0"/>
          </a:p>
          <a:p>
            <a:pPr lvl="1"/>
            <a:r>
              <a:rPr lang="en-CA" dirty="0"/>
              <a:t>F</a:t>
            </a:r>
            <a:r>
              <a:rPr lang="en-CA" dirty="0" smtClean="0"/>
              <a:t>ocal plane coordinates x and y (dark hole coordinates)</a:t>
            </a:r>
            <a:endParaRPr lang="en-CA" dirty="0"/>
          </a:p>
        </p:txBody>
      </p:sp>
      <p:grpSp>
        <p:nvGrpSpPr>
          <p:cNvPr id="58" name="Grouper 57"/>
          <p:cNvGrpSpPr/>
          <p:nvPr/>
        </p:nvGrpSpPr>
        <p:grpSpPr>
          <a:xfrm>
            <a:off x="2292572" y="1916832"/>
            <a:ext cx="4367660" cy="1245118"/>
            <a:chOff x="2292572" y="1916832"/>
            <a:chExt cx="4367660" cy="1245118"/>
          </a:xfrm>
        </p:grpSpPr>
        <p:grpSp>
          <p:nvGrpSpPr>
            <p:cNvPr id="53" name="Grouper 52"/>
            <p:cNvGrpSpPr/>
            <p:nvPr/>
          </p:nvGrpSpPr>
          <p:grpSpPr>
            <a:xfrm>
              <a:off x="2292572" y="1916832"/>
              <a:ext cx="4090928" cy="1245118"/>
              <a:chOff x="1788516" y="1844824"/>
              <a:chExt cx="4090928" cy="1245118"/>
            </a:xfrm>
          </p:grpSpPr>
          <p:cxnSp>
            <p:nvCxnSpPr>
              <p:cNvPr id="36" name="Connecteur droit 35"/>
              <p:cNvCxnSpPr/>
              <p:nvPr/>
            </p:nvCxnSpPr>
            <p:spPr bwMode="auto">
              <a:xfrm>
                <a:off x="1788516" y="2663363"/>
                <a:ext cx="4090928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" name="Connecteur droit avec flèche 36"/>
              <p:cNvCxnSpPr/>
              <p:nvPr/>
            </p:nvCxnSpPr>
            <p:spPr bwMode="auto">
              <a:xfrm rot="16200000" flipH="1">
                <a:off x="4197472" y="2648820"/>
                <a:ext cx="872550" cy="9694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cxnSp>
            <p:nvCxnSpPr>
              <p:cNvPr id="38" name="Connecteur droit 37"/>
              <p:cNvCxnSpPr/>
              <p:nvPr/>
            </p:nvCxnSpPr>
            <p:spPr bwMode="auto">
              <a:xfrm rot="5400000" flipH="1" flipV="1">
                <a:off x="2278224" y="2294159"/>
                <a:ext cx="155121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" name="Connecteur droit 38"/>
              <p:cNvCxnSpPr/>
              <p:nvPr/>
            </p:nvCxnSpPr>
            <p:spPr bwMode="auto">
              <a:xfrm rot="5400000" flipH="1" flipV="1">
                <a:off x="2278225" y="3001711"/>
                <a:ext cx="155121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1" name="Connecteur droit 40"/>
              <p:cNvCxnSpPr/>
              <p:nvPr/>
            </p:nvCxnSpPr>
            <p:spPr bwMode="auto">
              <a:xfrm>
                <a:off x="2269886" y="2372514"/>
                <a:ext cx="184188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3" name="Connecteur droit 42"/>
              <p:cNvCxnSpPr/>
              <p:nvPr/>
            </p:nvCxnSpPr>
            <p:spPr bwMode="auto">
              <a:xfrm>
                <a:off x="2108423" y="2372514"/>
                <a:ext cx="2520477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4" name="Connecteur droit 43"/>
              <p:cNvCxnSpPr/>
              <p:nvPr/>
            </p:nvCxnSpPr>
            <p:spPr bwMode="auto">
              <a:xfrm>
                <a:off x="2105719" y="2922409"/>
                <a:ext cx="2520477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5" name="Connecteur droit 44"/>
              <p:cNvCxnSpPr/>
              <p:nvPr/>
            </p:nvCxnSpPr>
            <p:spPr bwMode="auto">
              <a:xfrm>
                <a:off x="4628900" y="2372514"/>
                <a:ext cx="998497" cy="29084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6" name="Connecteur droit 45"/>
              <p:cNvCxnSpPr/>
              <p:nvPr/>
            </p:nvCxnSpPr>
            <p:spPr bwMode="auto">
              <a:xfrm flipV="1">
                <a:off x="4626196" y="2664951"/>
                <a:ext cx="1001201" cy="25745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7" name="ZoneTexte 46"/>
              <p:cNvSpPr txBox="1"/>
              <p:nvPr/>
            </p:nvSpPr>
            <p:spPr>
              <a:xfrm>
                <a:off x="2627784" y="2594573"/>
                <a:ext cx="43623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en-CA" sz="1800" dirty="0" smtClean="0"/>
                  <a:t>z</a:t>
                </a:r>
                <a:endParaRPr lang="en-CA" sz="1800" dirty="0"/>
              </a:p>
            </p:txBody>
          </p:sp>
          <p:sp>
            <p:nvSpPr>
              <p:cNvPr id="48" name="ZoneTexte 47"/>
              <p:cNvSpPr txBox="1"/>
              <p:nvPr/>
            </p:nvSpPr>
            <p:spPr>
              <a:xfrm>
                <a:off x="2051720" y="1844824"/>
                <a:ext cx="759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en-CA" sz="1800" dirty="0">
                    <a:latin typeface="+mn-lt"/>
                    <a:ea typeface="+mn-ea"/>
                    <a:cs typeface="+mn-cs"/>
                  </a:rPr>
                  <a:t>pupil</a:t>
                </a:r>
              </a:p>
            </p:txBody>
          </p:sp>
          <p:sp>
            <p:nvSpPr>
              <p:cNvPr id="49" name="ZoneTexte 48"/>
              <p:cNvSpPr txBox="1"/>
              <p:nvPr/>
            </p:nvSpPr>
            <p:spPr>
              <a:xfrm>
                <a:off x="3316818" y="1916832"/>
                <a:ext cx="6791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en-CA" sz="1800" dirty="0">
                    <a:latin typeface="+mn-lt"/>
                    <a:ea typeface="+mn-ea"/>
                    <a:cs typeface="+mn-cs"/>
                  </a:rPr>
                  <a:t>DM</a:t>
                </a:r>
              </a:p>
            </p:txBody>
          </p:sp>
          <p:pic>
            <p:nvPicPr>
              <p:cNvPr id="50" name="Image 49" descr="principe-miroir-deformable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3255591" y="2369145"/>
                <a:ext cx="698639" cy="514093"/>
              </a:xfrm>
              <a:prstGeom prst="rect">
                <a:avLst/>
              </a:prstGeom>
            </p:spPr>
          </p:pic>
          <p:cxnSp>
            <p:nvCxnSpPr>
              <p:cNvPr id="51" name="Connecteur droit 50"/>
              <p:cNvCxnSpPr/>
              <p:nvPr/>
            </p:nvCxnSpPr>
            <p:spPr bwMode="auto">
              <a:xfrm>
                <a:off x="2267744" y="2385867"/>
                <a:ext cx="184188" cy="158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2" name="Connecteur droit 51"/>
              <p:cNvCxnSpPr/>
              <p:nvPr/>
            </p:nvCxnSpPr>
            <p:spPr bwMode="auto">
              <a:xfrm>
                <a:off x="2267744" y="2912615"/>
                <a:ext cx="184188" cy="158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57" name="ZoneTexte 56"/>
            <p:cNvSpPr txBox="1"/>
            <p:nvPr/>
          </p:nvSpPr>
          <p:spPr>
            <a:xfrm>
              <a:off x="5868144" y="2339588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CA" sz="1800" dirty="0" smtClean="0">
                  <a:latin typeface="+mn-lt"/>
                  <a:ea typeface="+mn-ea"/>
                  <a:cs typeface="+mn-cs"/>
                </a:rPr>
                <a:t>E</a:t>
              </a:r>
              <a:r>
                <a:rPr lang="en-CA" sz="1800" baseline="-25000" dirty="0" smtClean="0">
                  <a:latin typeface="+mn-lt"/>
                  <a:ea typeface="+mn-ea"/>
                  <a:cs typeface="+mn-cs"/>
                </a:rPr>
                <a:t>f</a:t>
              </a:r>
              <a:endParaRPr lang="en-CA" sz="1800" baseline="-25000" dirty="0"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7508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er 25"/>
          <p:cNvGrpSpPr/>
          <p:nvPr/>
        </p:nvGrpSpPr>
        <p:grpSpPr>
          <a:xfrm>
            <a:off x="0" y="4005065"/>
            <a:ext cx="4644008" cy="2874304"/>
            <a:chOff x="4850532" y="1485104"/>
            <a:chExt cx="4354640" cy="2880000"/>
          </a:xfrm>
        </p:grpSpPr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50532" y="1485104"/>
              <a:ext cx="4354640" cy="2880000"/>
            </a:xfrm>
            <a:prstGeom prst="rect">
              <a:avLst/>
            </a:prstGeom>
          </p:spPr>
        </p:pic>
        <p:cxnSp>
          <p:nvCxnSpPr>
            <p:cNvPr id="16" name="Connecteur droit 15"/>
            <p:cNvCxnSpPr/>
            <p:nvPr/>
          </p:nvCxnSpPr>
          <p:spPr bwMode="auto">
            <a:xfrm>
              <a:off x="7125083" y="2529223"/>
              <a:ext cx="0" cy="141504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Connecteur droit 16"/>
            <p:cNvCxnSpPr/>
            <p:nvPr/>
          </p:nvCxnSpPr>
          <p:spPr bwMode="auto">
            <a:xfrm flipH="1">
              <a:off x="5459959" y="2538110"/>
              <a:ext cx="1691999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Connecteur droit 17"/>
            <p:cNvCxnSpPr/>
            <p:nvPr/>
          </p:nvCxnSpPr>
          <p:spPr bwMode="auto">
            <a:xfrm>
              <a:off x="8347378" y="2084939"/>
              <a:ext cx="504893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Analytical approach 2/2</a:t>
            </a:r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8340898" y="6525344"/>
            <a:ext cx="789745" cy="220671"/>
          </a:xfrm>
        </p:spPr>
        <p:txBody>
          <a:bodyPr/>
          <a:lstStyle/>
          <a:p>
            <a:fld id="{27B82885-9FB9-2342-91E3-267B21139523}" type="slidenum">
              <a:rPr lang="en-CA" smtClean="0"/>
              <a:t>12</a:t>
            </a:fld>
            <a:r>
              <a:rPr lang="en-CA" smtClean="0"/>
              <a:t> </a:t>
            </a:r>
            <a:endParaRPr lang="en-CA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980728"/>
            <a:ext cx="1890697" cy="626255"/>
          </a:xfrm>
          <a:prstGeom prst="rect">
            <a:avLst/>
          </a:prstGeom>
        </p:spPr>
      </p:pic>
      <p:grpSp>
        <p:nvGrpSpPr>
          <p:cNvPr id="33" name="Grouper 32"/>
          <p:cNvGrpSpPr/>
          <p:nvPr/>
        </p:nvGrpSpPr>
        <p:grpSpPr>
          <a:xfrm>
            <a:off x="0" y="836712"/>
            <a:ext cx="4644008" cy="3240360"/>
            <a:chOff x="0" y="836712"/>
            <a:chExt cx="4914546" cy="3240360"/>
          </a:xfrm>
        </p:grpSpPr>
        <p:pic>
          <p:nvPicPr>
            <p:cNvPr id="32" name="Image 3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836712"/>
              <a:ext cx="4914546" cy="324036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 bwMode="auto">
            <a:xfrm>
              <a:off x="876503" y="896391"/>
              <a:ext cx="1343893" cy="2808312"/>
            </a:xfrm>
            <a:prstGeom prst="rect">
              <a:avLst/>
            </a:prstGeom>
            <a:noFill/>
            <a:ln w="1905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fr-FR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5" name="ZoneTexte 14"/>
          <p:cNvSpPr txBox="1"/>
          <p:nvPr/>
        </p:nvSpPr>
        <p:spPr>
          <a:xfrm>
            <a:off x="755576" y="4725144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CA" sz="1600" dirty="0" smtClean="0"/>
              <a:t>Efficiency</a:t>
            </a:r>
            <a:endParaRPr lang="en-CA" sz="16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512" y="4066119"/>
            <a:ext cx="4355976" cy="279188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2700874"/>
            <a:ext cx="4572000" cy="41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226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Discussion </a:t>
            </a:r>
            <a:r>
              <a:rPr lang="fr-FR" dirty="0"/>
              <a:t>1</a:t>
            </a:r>
            <a:r>
              <a:rPr lang="fr-FR" dirty="0" smtClean="0"/>
              <a:t>/2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815" y="908720"/>
            <a:ext cx="8856984" cy="4896544"/>
          </a:xfrm>
        </p:spPr>
        <p:txBody>
          <a:bodyPr/>
          <a:lstStyle/>
          <a:p>
            <a:r>
              <a:rPr lang="fr-FR" dirty="0" err="1" smtClean="0"/>
              <a:t>Analytical</a:t>
            </a:r>
            <a:r>
              <a:rPr lang="fr-FR" dirty="0" smtClean="0"/>
              <a:t> optimum distance: 0.8 à 4 λ/D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8FE143-44E3-C24E-A48F-3BC1C7041692}" type="slidenum">
              <a:rPr lang="fr-FR" altLang="fr-FR" smtClean="0"/>
              <a:pPr>
                <a:defRPr/>
              </a:pPr>
              <a:t>13</a:t>
            </a:fld>
            <a:endParaRPr lang="fr-FR" altLang="fr-FR"/>
          </a:p>
        </p:txBody>
      </p:sp>
      <p:pic>
        <p:nvPicPr>
          <p:cNvPr id="6" name="Image 5" descr="discussion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84784"/>
            <a:ext cx="8676456" cy="4956584"/>
          </a:xfrm>
          <a:prstGeom prst="rect">
            <a:avLst/>
          </a:prstGeom>
        </p:spPr>
      </p:pic>
      <p:cxnSp>
        <p:nvCxnSpPr>
          <p:cNvPr id="8" name="Connecteur droit 7"/>
          <p:cNvCxnSpPr/>
          <p:nvPr/>
        </p:nvCxnSpPr>
        <p:spPr bwMode="auto">
          <a:xfrm>
            <a:off x="899592" y="2780928"/>
            <a:ext cx="72008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Connecteur droit 9"/>
          <p:cNvCxnSpPr/>
          <p:nvPr/>
        </p:nvCxnSpPr>
        <p:spPr bwMode="auto">
          <a:xfrm>
            <a:off x="1595012" y="2780928"/>
            <a:ext cx="0" cy="302433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914972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Discussion 2/2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815" y="908720"/>
            <a:ext cx="8856984" cy="4896544"/>
          </a:xfrm>
        </p:spPr>
        <p:txBody>
          <a:bodyPr/>
          <a:lstStyle/>
          <a:p>
            <a:r>
              <a:rPr lang="fr-FR" dirty="0" err="1"/>
              <a:t>Analytical</a:t>
            </a:r>
            <a:r>
              <a:rPr lang="fr-FR" dirty="0"/>
              <a:t> optimum distance</a:t>
            </a:r>
            <a:r>
              <a:rPr lang="fr-FR" dirty="0" smtClean="0"/>
              <a:t>: 4 à 10 </a:t>
            </a:r>
            <a:r>
              <a:rPr lang="fr-FR" dirty="0" err="1" smtClean="0"/>
              <a:t>λ</a:t>
            </a:r>
            <a:r>
              <a:rPr lang="fr-FR" dirty="0" smtClean="0"/>
              <a:t>/D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8FE143-44E3-C24E-A48F-3BC1C7041692}" type="slidenum">
              <a:rPr lang="fr-FR" altLang="fr-FR" smtClean="0"/>
              <a:pPr>
                <a:defRPr/>
              </a:pPr>
              <a:t>14</a:t>
            </a:fld>
            <a:endParaRPr lang="fr-FR" altLang="fr-FR"/>
          </a:p>
        </p:txBody>
      </p:sp>
      <p:pic>
        <p:nvPicPr>
          <p:cNvPr id="5" name="Image 4" descr="discussion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04" y="1416785"/>
            <a:ext cx="8884592" cy="506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629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Laboratory test</a:t>
            </a:r>
            <a:endParaRPr lang="en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36512" y="836712"/>
            <a:ext cx="8784976" cy="1728192"/>
          </a:xfrm>
        </p:spPr>
        <p:txBody>
          <a:bodyPr/>
          <a:lstStyle/>
          <a:p>
            <a:r>
              <a:rPr lang="en-CA" dirty="0" smtClean="0"/>
              <a:t>Simple </a:t>
            </a:r>
            <a:r>
              <a:rPr lang="en-CA" dirty="0" err="1" smtClean="0"/>
              <a:t>testbed</a:t>
            </a:r>
            <a:r>
              <a:rPr lang="en-CA" dirty="0" smtClean="0"/>
              <a:t> to validate simulation results, acquire know-how on </a:t>
            </a:r>
            <a:r>
              <a:rPr lang="en-CA" dirty="0" err="1" smtClean="0"/>
              <a:t>wavefront</a:t>
            </a:r>
            <a:r>
              <a:rPr lang="en-CA" dirty="0" smtClean="0"/>
              <a:t> shaping implementation</a:t>
            </a:r>
          </a:p>
          <a:p>
            <a:r>
              <a:rPr lang="en-CA" dirty="0"/>
              <a:t>C</a:t>
            </a:r>
            <a:r>
              <a:rPr lang="en-CA" dirty="0" smtClean="0"/>
              <a:t>oronagraph easy to </a:t>
            </a:r>
            <a:r>
              <a:rPr lang="en-CA" dirty="0"/>
              <a:t>implement </a:t>
            </a:r>
            <a:endParaRPr lang="en-CA" dirty="0" smtClean="0"/>
          </a:p>
          <a:p>
            <a:pPr lvl="1"/>
            <a:r>
              <a:rPr lang="en-CA" dirty="0" smtClean="0"/>
              <a:t>Binary </a:t>
            </a:r>
            <a:r>
              <a:rPr lang="en-CA" dirty="0" err="1"/>
              <a:t>coronagraphic</a:t>
            </a:r>
            <a:r>
              <a:rPr lang="en-CA" dirty="0"/>
              <a:t> mask (checkerboard)</a:t>
            </a:r>
          </a:p>
          <a:p>
            <a:pPr lvl="1"/>
            <a:r>
              <a:rPr lang="en-CA" dirty="0"/>
              <a:t>4 </a:t>
            </a:r>
            <a:r>
              <a:rPr lang="en-CA" dirty="0" err="1"/>
              <a:t>coronagraphic</a:t>
            </a:r>
            <a:r>
              <a:rPr lang="en-CA" dirty="0"/>
              <a:t> zones between 6 and 16 </a:t>
            </a:r>
            <a:r>
              <a:rPr lang="en-CA" dirty="0" err="1"/>
              <a:t>λ</a:t>
            </a:r>
            <a:r>
              <a:rPr lang="en-CA" dirty="0"/>
              <a:t>/D</a:t>
            </a:r>
          </a:p>
          <a:p>
            <a:r>
              <a:rPr lang="en-CA" dirty="0"/>
              <a:t>2 </a:t>
            </a:r>
            <a:r>
              <a:rPr lang="en-CA" dirty="0" smtClean="0"/>
              <a:t>DMs</a:t>
            </a:r>
          </a:p>
          <a:p>
            <a:r>
              <a:rPr lang="en-CA" dirty="0" smtClean="0"/>
              <a:t>Simple </a:t>
            </a:r>
            <a:r>
              <a:rPr lang="en-CA" dirty="0" err="1" smtClean="0"/>
              <a:t>testbed</a:t>
            </a:r>
            <a:r>
              <a:rPr lang="en-CA" dirty="0" smtClean="0"/>
              <a:t> : few optics</a:t>
            </a:r>
          </a:p>
          <a:p>
            <a:pPr lvl="1"/>
            <a:endParaRPr lang="en-CA" dirty="0" smtClean="0"/>
          </a:p>
          <a:p>
            <a:endParaRPr lang="en-CA" dirty="0" smtClean="0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8229600" y="6477000"/>
            <a:ext cx="838200" cy="228600"/>
          </a:xfrm>
        </p:spPr>
        <p:txBody>
          <a:bodyPr/>
          <a:lstStyle/>
          <a:p>
            <a:fld id="{27B82885-9FB9-2342-91E3-267B21139523}" type="slidenum">
              <a:rPr lang="en-CA" smtClean="0"/>
              <a:t>15</a:t>
            </a:fld>
            <a:r>
              <a:rPr lang="en-CA" dirty="0" smtClean="0"/>
              <a:t> </a:t>
            </a:r>
            <a:endParaRPr lang="en-CA" dirty="0"/>
          </a:p>
        </p:txBody>
      </p:sp>
      <p:pic>
        <p:nvPicPr>
          <p:cNvPr id="11" name="Image 10" descr="bm_mas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93096"/>
            <a:ext cx="2057622" cy="193099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4293096"/>
            <a:ext cx="1867833" cy="1839887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760" y="4293096"/>
            <a:ext cx="1872208" cy="185503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5795" y="3933056"/>
            <a:ext cx="2238888" cy="230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729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Conclusion</a:t>
            </a:r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3EBE3-73D3-C54E-AE40-8CF0B74421FE}" type="slidenum">
              <a:rPr lang="en-CA" smtClean="0"/>
              <a:pPr/>
              <a:t>16</a:t>
            </a:fld>
            <a:r>
              <a:rPr lang="en-CA" smtClean="0"/>
              <a:t> </a:t>
            </a:r>
            <a:endParaRPr lang="en-CA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51520" y="908720"/>
            <a:ext cx="8784976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82163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50000"/>
              <a:buChar char="•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5000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elvetica" pitchFamily="34" charset="0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r>
              <a:rPr lang="en-CA" dirty="0"/>
              <a:t>End-to-end simulation tool developed @ Lagrange</a:t>
            </a:r>
          </a:p>
          <a:p>
            <a:pPr lvl="1"/>
            <a:r>
              <a:rPr lang="en-CA" dirty="0" smtClean="0">
                <a:latin typeface="Arial" charset="0"/>
                <a:ea typeface="ＭＳ Ｐゴシック" charset="0"/>
                <a:cs typeface="ＭＳ Ｐゴシック" charset="0"/>
              </a:rPr>
              <a:t>Collaboration LESIA</a:t>
            </a:r>
          </a:p>
          <a:p>
            <a:pPr lvl="1"/>
            <a:r>
              <a:rPr lang="en-CA" dirty="0" smtClean="0">
                <a:latin typeface="Arial" charset="0"/>
                <a:ea typeface="ＭＳ Ｐゴシック" charset="0"/>
                <a:cs typeface="ＭＳ Ｐゴシック" charset="0"/>
              </a:rPr>
              <a:t>Study Fresnel propagation effect</a:t>
            </a:r>
          </a:p>
          <a:p>
            <a:pPr lvl="1"/>
            <a:r>
              <a:rPr lang="en-CA" dirty="0" smtClean="0">
                <a:latin typeface="Arial" charset="0"/>
                <a:ea typeface="ＭＳ Ｐゴシック" charset="0"/>
                <a:cs typeface="ＭＳ Ｐゴシック" charset="0"/>
              </a:rPr>
              <a:t>Define </a:t>
            </a:r>
            <a:r>
              <a:rPr lang="en-CA" dirty="0">
                <a:latin typeface="Arial" charset="0"/>
                <a:ea typeface="ＭＳ Ｐゴシック" charset="0"/>
              </a:rPr>
              <a:t>optimum </a:t>
            </a:r>
            <a:r>
              <a:rPr lang="en-CA" dirty="0" smtClean="0">
                <a:latin typeface="Arial" charset="0"/>
                <a:ea typeface="ＭＳ Ｐゴシック" charset="0"/>
              </a:rPr>
              <a:t>DM </a:t>
            </a:r>
            <a:r>
              <a:rPr lang="en-CA" dirty="0" smtClean="0">
                <a:latin typeface="Arial" charset="0"/>
                <a:ea typeface="ＭＳ Ｐゴシック" charset="0"/>
                <a:cs typeface="ＭＳ Ｐゴシック" charset="0"/>
              </a:rPr>
              <a:t>distance</a:t>
            </a:r>
          </a:p>
          <a:p>
            <a:pPr lvl="2"/>
            <a:r>
              <a:rPr lang="en-CA" sz="1800" dirty="0" smtClean="0"/>
              <a:t>Application to SPEED</a:t>
            </a:r>
          </a:p>
          <a:p>
            <a:pPr lvl="2"/>
            <a:r>
              <a:rPr lang="en-CA" sz="1800" dirty="0" smtClean="0"/>
              <a:t>Require </a:t>
            </a:r>
            <a:r>
              <a:rPr lang="en-CA" sz="1800" dirty="0"/>
              <a:t>large setup @ small </a:t>
            </a:r>
            <a:r>
              <a:rPr lang="en-CA" sz="1800" dirty="0" smtClean="0"/>
              <a:t>separation </a:t>
            </a:r>
          </a:p>
          <a:p>
            <a:pPr lvl="2"/>
            <a:r>
              <a:rPr lang="en-CA" sz="1800" dirty="0"/>
              <a:t>Can be analytically </a:t>
            </a:r>
            <a:r>
              <a:rPr lang="en-CA" sz="1800" dirty="0" smtClean="0"/>
              <a:t>estimated</a:t>
            </a:r>
          </a:p>
          <a:p>
            <a:pPr lvl="1"/>
            <a:endParaRPr lang="en-CA" dirty="0" smtClean="0"/>
          </a:p>
          <a:p>
            <a:pPr lvl="1"/>
            <a:r>
              <a:rPr lang="en-CA" dirty="0" smtClean="0"/>
              <a:t>On-going lab </a:t>
            </a:r>
            <a:r>
              <a:rPr lang="en-CA" dirty="0"/>
              <a:t>test to validate </a:t>
            </a:r>
            <a:r>
              <a:rPr lang="en-CA" dirty="0" smtClean="0"/>
              <a:t>results</a:t>
            </a:r>
            <a:endParaRPr lang="en-CA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endParaRPr lang="en-CA" dirty="0" smtClean="0">
              <a:latin typeface="Arial" charset="0"/>
              <a:ea typeface="ＭＳ Ｐゴシック" charset="0"/>
            </a:endParaRPr>
          </a:p>
          <a:p>
            <a:r>
              <a:rPr lang="en-CA" dirty="0">
                <a:latin typeface="Arial" charset="0"/>
                <a:ea typeface="ＭＳ Ｐゴシック" charset="0"/>
              </a:rPr>
              <a:t>Take into account pupil discontinuities (gaps, spiders</a:t>
            </a:r>
            <a:r>
              <a:rPr lang="is-IS" dirty="0">
                <a:latin typeface="Arial" charset="0"/>
                <a:ea typeface="ＭＳ Ｐゴシック" charset="0"/>
              </a:rPr>
              <a:t>…)</a:t>
            </a:r>
            <a:endParaRPr lang="en-CA" dirty="0">
              <a:latin typeface="Arial" charset="0"/>
              <a:ea typeface="ＭＳ Ｐゴシック" charset="0"/>
            </a:endParaRPr>
          </a:p>
          <a:p>
            <a:r>
              <a:rPr lang="en-CA" dirty="0" smtClean="0">
                <a:latin typeface="Arial" charset="0"/>
                <a:ea typeface="ＭＳ Ｐゴシック" charset="0"/>
              </a:rPr>
              <a:t>Predict SPEED performances </a:t>
            </a:r>
            <a:r>
              <a:rPr lang="en-CA" dirty="0">
                <a:latin typeface="Arial" charset="0"/>
                <a:ea typeface="ＭＳ Ｐゴシック" charset="0"/>
              </a:rPr>
              <a:t>(implement </a:t>
            </a:r>
            <a:r>
              <a:rPr lang="en-CA" dirty="0" smtClean="0">
                <a:latin typeface="Arial" charset="0"/>
                <a:ea typeface="ＭＳ Ｐゴシック" charset="0"/>
              </a:rPr>
              <a:t>PIAACMC, </a:t>
            </a:r>
            <a:r>
              <a:rPr lang="en-CA" dirty="0">
                <a:latin typeface="Arial" charset="0"/>
                <a:ea typeface="ＭＳ Ｐゴシック" charset="0"/>
              </a:rPr>
              <a:t>measured aberration)</a:t>
            </a:r>
            <a:endParaRPr lang="en-CA" dirty="0" smtClean="0">
              <a:latin typeface="Arial" charset="0"/>
              <a:ea typeface="ＭＳ Ｐゴシック" charset="0"/>
            </a:endParaRPr>
          </a:p>
          <a:p>
            <a:pPr lvl="1"/>
            <a:endParaRPr lang="en-CA" dirty="0" smtClean="0">
              <a:latin typeface="Arial" charset="0"/>
              <a:ea typeface="ＭＳ Ｐゴシック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3632" y="2204864"/>
            <a:ext cx="2094872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627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524056" cy="838200"/>
          </a:xfrm>
        </p:spPr>
        <p:txBody>
          <a:bodyPr/>
          <a:lstStyle/>
          <a:p>
            <a:pPr eaLnBrk="1" hangingPunct="1"/>
            <a:r>
              <a:rPr lang="en-CA" dirty="0" smtClean="0">
                <a:latin typeface="Arial" charset="0"/>
                <a:ea typeface="ＭＳ Ｐゴシック" charset="0"/>
                <a:cs typeface="ＭＳ Ｐゴシック" charset="0"/>
              </a:rPr>
              <a:t>Context</a:t>
            </a:r>
            <a:endParaRPr lang="en-CA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720"/>
            <a:ext cx="8964488" cy="1656184"/>
          </a:xfrm>
        </p:spPr>
        <p:txBody>
          <a:bodyPr/>
          <a:lstStyle/>
          <a:p>
            <a:r>
              <a:rPr lang="en-CA" dirty="0">
                <a:latin typeface="Arial" charset="0"/>
                <a:ea typeface="ＭＳ Ｐゴシック" charset="0"/>
                <a:cs typeface="ＭＳ Ｐゴシック" charset="0"/>
              </a:rPr>
              <a:t>SPEED </a:t>
            </a:r>
            <a:r>
              <a:rPr lang="en-CA" dirty="0" smtClean="0">
                <a:latin typeface="Arial" charset="0"/>
                <a:ea typeface="ＭＳ Ｐゴシック" charset="0"/>
                <a:cs typeface="ＭＳ Ｐゴシック" charset="0"/>
              </a:rPr>
              <a:t>project</a:t>
            </a:r>
            <a:endParaRPr lang="en-CA" dirty="0" smtClean="0"/>
          </a:p>
          <a:p>
            <a:r>
              <a:rPr lang="en-CA" dirty="0" smtClean="0"/>
              <a:t>Detection &amp; characterization of </a:t>
            </a:r>
            <a:r>
              <a:rPr lang="en-CA" dirty="0" err="1" smtClean="0"/>
              <a:t>exoplanet</a:t>
            </a:r>
            <a:r>
              <a:rPr lang="en-CA" dirty="0" smtClean="0"/>
              <a:t> in M-dwarf HZ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3EBE3-73D3-C54E-AE40-8CF0B74421FE}" type="slidenum">
              <a:rPr lang="en-CA" smtClean="0"/>
              <a:pPr/>
              <a:t>1</a:t>
            </a:fld>
            <a:r>
              <a:rPr lang="en-CA" smtClean="0"/>
              <a:t> </a:t>
            </a:r>
            <a:endParaRPr lang="en-CA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1786" y="5373216"/>
            <a:ext cx="9112214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82163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50000"/>
              <a:buChar char="•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5000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elvetica" pitchFamily="34" charset="0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marL="0" indent="0">
              <a:spcBef>
                <a:spcPts val="480"/>
              </a:spcBef>
              <a:buNone/>
            </a:pPr>
            <a:r>
              <a:rPr lang="en-CA" dirty="0" smtClean="0">
                <a:latin typeface="Arial" charset="0"/>
                <a:ea typeface="ＭＳ Ｐゴシック" charset="0"/>
                <a:cs typeface="ＭＳ Ｐゴシック" charset="0"/>
                <a:sym typeface="Wingdings"/>
              </a:rPr>
              <a:t> </a:t>
            </a:r>
            <a:r>
              <a:rPr lang="en-CA" dirty="0" smtClean="0">
                <a:latin typeface="Arial" charset="0"/>
                <a:ea typeface="ＭＳ Ｐゴシック" charset="0"/>
                <a:cs typeface="ＭＳ Ｐゴシック" charset="0"/>
              </a:rPr>
              <a:t>ELTs, High-contrast @ 1 λ/D (Vortex / PIAACMC), Wavefront shaping</a:t>
            </a:r>
          </a:p>
          <a:p>
            <a:pPr marL="17550">
              <a:spcBef>
                <a:spcPts val="480"/>
              </a:spcBef>
            </a:pPr>
            <a:endParaRPr lang="en-CA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2348880"/>
            <a:ext cx="4824536" cy="246769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688" y="1937907"/>
            <a:ext cx="2160240" cy="482981"/>
          </a:xfrm>
          <a:prstGeom prst="rect">
            <a:avLst/>
          </a:prstGeom>
        </p:spPr>
      </p:pic>
      <p:pic>
        <p:nvPicPr>
          <p:cNvPr id="10" name="Image 4" descr="habzone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331753"/>
            <a:ext cx="3816424" cy="268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3528" y="4797152"/>
            <a:ext cx="45335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buNone/>
            </a:pPr>
            <a:r>
              <a:rPr lang="en-CA" sz="2000" dirty="0" smtClean="0"/>
              <a:t>Methodology : </a:t>
            </a:r>
            <a:r>
              <a:rPr lang="en-CA" sz="2000" dirty="0" err="1" smtClean="0"/>
              <a:t>Guyon</a:t>
            </a:r>
            <a:r>
              <a:rPr lang="en-CA" sz="2000" dirty="0" smtClean="0"/>
              <a:t> </a:t>
            </a:r>
            <a:r>
              <a:rPr lang="en-CA" sz="2000" dirty="0"/>
              <a:t>et al, AAS, 2013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400" y="0"/>
            <a:ext cx="8884096" cy="838200"/>
          </a:xfrm>
        </p:spPr>
        <p:txBody>
          <a:bodyPr/>
          <a:lstStyle/>
          <a:p>
            <a:r>
              <a:rPr lang="en-CA" dirty="0" smtClean="0"/>
              <a:t>Wavefront shaping &amp; Fresnel propagation</a:t>
            </a:r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82885-9FB9-2342-91E3-267B21139523}" type="slidenum">
              <a:rPr lang="en-CA" smtClean="0"/>
              <a:t>2</a:t>
            </a:fld>
            <a:r>
              <a:rPr lang="en-CA" smtClean="0"/>
              <a:t> </a:t>
            </a:r>
            <a:endParaRPr lang="en-CA" dirty="0"/>
          </a:p>
        </p:txBody>
      </p:sp>
      <p:pic>
        <p:nvPicPr>
          <p:cNvPr id="62" name="Image 6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2996952"/>
            <a:ext cx="1492111" cy="736845"/>
          </a:xfrm>
          <a:prstGeom prst="rect">
            <a:avLst/>
          </a:prstGeom>
        </p:spPr>
      </p:pic>
      <p:sp>
        <p:nvSpPr>
          <p:cNvPr id="9" name="Espace réservé du contenu 2"/>
          <p:cNvSpPr txBox="1">
            <a:spLocks/>
          </p:cNvSpPr>
          <p:nvPr/>
        </p:nvSpPr>
        <p:spPr bwMode="auto">
          <a:xfrm>
            <a:off x="107504" y="908720"/>
            <a:ext cx="8496944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82163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50000"/>
              <a:buChar char="•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5000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elvetica" pitchFamily="34" charset="0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r>
              <a:rPr lang="en-CA" sz="2800" dirty="0" smtClean="0"/>
              <a:t>Talbot effect</a:t>
            </a:r>
          </a:p>
        </p:txBody>
      </p:sp>
      <p:grpSp>
        <p:nvGrpSpPr>
          <p:cNvPr id="5" name="Grouper 4"/>
          <p:cNvGrpSpPr/>
          <p:nvPr/>
        </p:nvGrpSpPr>
        <p:grpSpPr>
          <a:xfrm>
            <a:off x="4031432" y="1052736"/>
            <a:ext cx="5112568" cy="542384"/>
            <a:chOff x="107504" y="5570076"/>
            <a:chExt cx="5112568" cy="542384"/>
          </a:xfrm>
        </p:grpSpPr>
        <p:sp>
          <p:nvSpPr>
            <p:cNvPr id="20" name="Rectangle 19"/>
            <p:cNvSpPr/>
            <p:nvPr/>
          </p:nvSpPr>
          <p:spPr bwMode="auto">
            <a:xfrm>
              <a:off x="899592" y="5733256"/>
              <a:ext cx="3168352" cy="216024"/>
            </a:xfrm>
            <a:prstGeom prst="rect">
              <a:avLst/>
            </a:prstGeom>
            <a:gradFill flip="none" rotWithShape="1">
              <a:gsLst>
                <a:gs pos="30000">
                  <a:srgbClr val="1460FF"/>
                </a:gs>
                <a:gs pos="100000">
                  <a:srgbClr val="FF0000"/>
                </a:gs>
              </a:gsLst>
              <a:lin ang="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CA" sz="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107504" y="5570076"/>
              <a:ext cx="792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buNone/>
              </a:pPr>
              <a:r>
                <a:rPr lang="en-CA" sz="1400" dirty="0" smtClean="0">
                  <a:solidFill>
                    <a:srgbClr val="000000"/>
                  </a:solidFill>
                </a:rPr>
                <a:t>Phase only</a:t>
              </a: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4067944" y="5589240"/>
              <a:ext cx="1152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buNone/>
              </a:pPr>
              <a:r>
                <a:rPr lang="en-CA" sz="1400" dirty="0" smtClean="0">
                  <a:solidFill>
                    <a:srgbClr val="000000"/>
                  </a:solidFill>
                </a:rPr>
                <a:t>Amplitude only</a:t>
              </a:r>
            </a:p>
          </p:txBody>
        </p:sp>
      </p:grpSp>
      <p:grpSp>
        <p:nvGrpSpPr>
          <p:cNvPr id="3" name="Grouper 2"/>
          <p:cNvGrpSpPr/>
          <p:nvPr/>
        </p:nvGrpSpPr>
        <p:grpSpPr>
          <a:xfrm>
            <a:off x="1115616" y="1772816"/>
            <a:ext cx="5328592" cy="2448032"/>
            <a:chOff x="971600" y="3501008"/>
            <a:chExt cx="5112568" cy="2232008"/>
          </a:xfrm>
        </p:grpSpPr>
        <p:cxnSp>
          <p:nvCxnSpPr>
            <p:cNvPr id="8" name="Connecteur droit 7"/>
            <p:cNvCxnSpPr/>
            <p:nvPr/>
          </p:nvCxnSpPr>
          <p:spPr bwMode="auto">
            <a:xfrm>
              <a:off x="971600" y="3860928"/>
              <a:ext cx="504056" cy="18000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87624" y="3573016"/>
              <a:ext cx="1082045" cy="1080000"/>
            </a:xfrm>
            <a:prstGeom prst="rect">
              <a:avLst/>
            </a:prstGeom>
            <a:scene3d>
              <a:camera prst="isometricRightUp"/>
              <a:lightRig rig="threePt" dir="t"/>
            </a:scene3d>
          </p:spPr>
        </p:pic>
        <p:cxnSp>
          <p:nvCxnSpPr>
            <p:cNvPr id="11" name="Connecteur droit 10"/>
            <p:cNvCxnSpPr/>
            <p:nvPr/>
          </p:nvCxnSpPr>
          <p:spPr bwMode="auto">
            <a:xfrm>
              <a:off x="1835696" y="4148960"/>
              <a:ext cx="1080120" cy="36004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51720" y="3860928"/>
              <a:ext cx="1096457" cy="1080000"/>
            </a:xfrm>
            <a:prstGeom prst="rect">
              <a:avLst/>
            </a:prstGeom>
            <a:scene3d>
              <a:camera prst="isometricRightUp"/>
              <a:lightRig rig="threePt" dir="t"/>
            </a:scene3d>
          </p:spPr>
        </p:pic>
        <p:cxnSp>
          <p:nvCxnSpPr>
            <p:cNvPr id="13" name="Connecteur droit 12"/>
            <p:cNvCxnSpPr/>
            <p:nvPr/>
          </p:nvCxnSpPr>
          <p:spPr bwMode="auto">
            <a:xfrm>
              <a:off x="2760041" y="4460508"/>
              <a:ext cx="1080120" cy="36004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15816" y="4076952"/>
              <a:ext cx="1086183" cy="1080000"/>
            </a:xfrm>
            <a:prstGeom prst="rect">
              <a:avLst/>
            </a:prstGeom>
            <a:scene3d>
              <a:camera prst="isometricRightUp"/>
              <a:lightRig rig="threePt" dir="t"/>
            </a:scene3d>
          </p:spPr>
        </p:pic>
        <p:cxnSp>
          <p:nvCxnSpPr>
            <p:cNvPr id="15" name="Connecteur droit 14"/>
            <p:cNvCxnSpPr/>
            <p:nvPr/>
          </p:nvCxnSpPr>
          <p:spPr bwMode="auto">
            <a:xfrm>
              <a:off x="3491880" y="4653016"/>
              <a:ext cx="1080120" cy="36004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63575" y="4364984"/>
              <a:ext cx="1096457" cy="1080000"/>
            </a:xfrm>
            <a:prstGeom prst="rect">
              <a:avLst/>
            </a:prstGeom>
            <a:scene3d>
              <a:camera prst="isometricRightUp"/>
              <a:lightRig rig="threePt" dir="t"/>
            </a:scene3d>
          </p:spPr>
        </p:pic>
        <p:cxnSp>
          <p:nvCxnSpPr>
            <p:cNvPr id="17" name="Connecteur droit 16"/>
            <p:cNvCxnSpPr/>
            <p:nvPr/>
          </p:nvCxnSpPr>
          <p:spPr bwMode="auto">
            <a:xfrm>
              <a:off x="4355976" y="4941048"/>
              <a:ext cx="1080120" cy="36004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44008" y="4653016"/>
              <a:ext cx="1082045" cy="1080000"/>
            </a:xfrm>
            <a:prstGeom prst="rect">
              <a:avLst/>
            </a:prstGeom>
            <a:scene3d>
              <a:camera prst="isometricRightUp"/>
              <a:lightRig rig="threePt" dir="t"/>
            </a:scene3d>
          </p:spPr>
        </p:pic>
        <p:cxnSp>
          <p:nvCxnSpPr>
            <p:cNvPr id="19" name="Connecteur droit 18"/>
            <p:cNvCxnSpPr/>
            <p:nvPr/>
          </p:nvCxnSpPr>
          <p:spPr bwMode="auto">
            <a:xfrm>
              <a:off x="5220072" y="5229080"/>
              <a:ext cx="864096" cy="288032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3" name="ZoneTexte 22"/>
            <p:cNvSpPr txBox="1"/>
            <p:nvPr/>
          </p:nvSpPr>
          <p:spPr>
            <a:xfrm>
              <a:off x="2843808" y="3501008"/>
              <a:ext cx="6480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CA" sz="1400" dirty="0" smtClean="0">
                  <a:solidFill>
                    <a:srgbClr val="000000"/>
                  </a:solidFill>
                </a:rPr>
                <a:t>z</a:t>
              </a:r>
              <a:r>
                <a:rPr lang="en-CA" sz="1400" baseline="-25000" dirty="0" smtClean="0">
                  <a:solidFill>
                    <a:srgbClr val="000000"/>
                  </a:solidFill>
                </a:rPr>
                <a:t>T</a:t>
              </a:r>
              <a:r>
                <a:rPr lang="en-CA" sz="1400" dirty="0" smtClean="0">
                  <a:solidFill>
                    <a:srgbClr val="000000"/>
                  </a:solidFill>
                </a:rPr>
                <a:t>/8</a:t>
              </a:r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3635896" y="3697287"/>
              <a:ext cx="6480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CA" sz="1400" dirty="0" smtClean="0">
                  <a:solidFill>
                    <a:srgbClr val="000000"/>
                  </a:solidFill>
                </a:rPr>
                <a:t>z</a:t>
              </a:r>
              <a:r>
                <a:rPr lang="en-CA" sz="1400" baseline="-25000" dirty="0" smtClean="0">
                  <a:solidFill>
                    <a:srgbClr val="000000"/>
                  </a:solidFill>
                </a:rPr>
                <a:t>T</a:t>
              </a:r>
              <a:r>
                <a:rPr lang="en-CA" sz="1400" dirty="0" smtClean="0">
                  <a:solidFill>
                    <a:srgbClr val="000000"/>
                  </a:solidFill>
                </a:rPr>
                <a:t>/4</a:t>
              </a:r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5364088" y="4221088"/>
              <a:ext cx="6480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CA" sz="1400" dirty="0" smtClean="0">
                  <a:solidFill>
                    <a:srgbClr val="000000"/>
                  </a:solidFill>
                </a:rPr>
                <a:t>z</a:t>
              </a:r>
              <a:r>
                <a:rPr lang="en-CA" sz="1400" baseline="-25000" dirty="0" smtClean="0">
                  <a:solidFill>
                    <a:srgbClr val="000000"/>
                  </a:solidFill>
                </a:rPr>
                <a:t>T</a:t>
              </a:r>
              <a:endParaRPr lang="en-CA" sz="1400" dirty="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6" name="Espace réservé du contenu 2"/>
          <p:cNvSpPr txBox="1">
            <a:spLocks/>
          </p:cNvSpPr>
          <p:nvPr/>
        </p:nvSpPr>
        <p:spPr bwMode="auto">
          <a:xfrm>
            <a:off x="179512" y="4581128"/>
            <a:ext cx="8496944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82163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50000"/>
              <a:buChar char="•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5000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elvetica" pitchFamily="34" charset="0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r>
              <a:rPr lang="en-CA" sz="2800" dirty="0" smtClean="0">
                <a:sym typeface="Wingdings"/>
              </a:rPr>
              <a:t> </a:t>
            </a:r>
            <a:r>
              <a:rPr lang="en-CA" sz="2800" dirty="0" smtClean="0"/>
              <a:t>Use 2 DMs</a:t>
            </a:r>
          </a:p>
          <a:p>
            <a:r>
              <a:rPr lang="en-CA" sz="2800" dirty="0" smtClean="0">
                <a:sym typeface="Wingdings"/>
              </a:rPr>
              <a:t>Several frequencies/optics  end-to-end simulation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907541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Goal</a:t>
            </a:r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3EBE3-73D3-C54E-AE40-8CF0B74421FE}" type="slidenum">
              <a:rPr lang="en-CA" smtClean="0"/>
              <a:pPr/>
              <a:t>3</a:t>
            </a:fld>
            <a:r>
              <a:rPr lang="en-CA" smtClean="0"/>
              <a:t> </a:t>
            </a:r>
            <a:endParaRPr lang="en-CA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07504" y="836712"/>
            <a:ext cx="8712968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82163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50000"/>
              <a:buChar char="•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5000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elvetica" pitchFamily="34" charset="0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r>
              <a:rPr lang="en-CA" dirty="0" smtClean="0">
                <a:latin typeface="Arial" charset="0"/>
                <a:ea typeface="ＭＳ Ｐゴシック" charset="0"/>
                <a:cs typeface="ＭＳ Ｐゴシック" charset="0"/>
              </a:rPr>
              <a:t>Study Fresnel propagation effect on performances</a:t>
            </a:r>
          </a:p>
          <a:p>
            <a:pPr lvl="1"/>
            <a:r>
              <a:rPr lang="en-CA" dirty="0">
                <a:latin typeface="Arial" charset="0"/>
                <a:ea typeface="ＭＳ Ｐゴシック" charset="0"/>
              </a:rPr>
              <a:t>Determine limitations when changing the optical configuration</a:t>
            </a:r>
          </a:p>
          <a:p>
            <a:pPr lvl="1"/>
            <a:r>
              <a:rPr lang="en-CA" dirty="0">
                <a:latin typeface="Arial" charset="0"/>
                <a:ea typeface="ＭＳ Ｐゴシック" charset="0"/>
              </a:rPr>
              <a:t>Define optimum DMs </a:t>
            </a:r>
            <a:r>
              <a:rPr lang="en-CA" dirty="0" smtClean="0">
                <a:latin typeface="Arial" charset="0"/>
                <a:ea typeface="ＭＳ Ｐゴシック" charset="0"/>
              </a:rPr>
              <a:t>locations</a:t>
            </a:r>
          </a:p>
          <a:p>
            <a:pPr marL="0" indent="0">
              <a:buNone/>
            </a:pPr>
            <a:endParaRPr lang="en-CA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CA" dirty="0" smtClean="0">
                <a:latin typeface="Arial" charset="0"/>
                <a:ea typeface="ＭＳ Ｐゴシック" charset="0"/>
                <a:cs typeface="ＭＳ Ｐゴシック" charset="0"/>
              </a:rPr>
              <a:t>Develop end-to-end simulation tool </a:t>
            </a:r>
          </a:p>
          <a:p>
            <a:pPr lvl="1"/>
            <a:r>
              <a:rPr lang="en-CA" dirty="0" smtClean="0">
                <a:latin typeface="Arial" charset="0"/>
                <a:ea typeface="ＭＳ Ｐゴシック" charset="0"/>
              </a:rPr>
              <a:t>High-contrast imaging (general) simulation (SPEED)</a:t>
            </a:r>
          </a:p>
          <a:p>
            <a:pPr lvl="1"/>
            <a:r>
              <a:rPr lang="en-CA" dirty="0">
                <a:latin typeface="Arial" charset="0"/>
                <a:ea typeface="ＭＳ Ｐゴシック" charset="0"/>
              </a:rPr>
              <a:t>Define SPEED </a:t>
            </a:r>
            <a:r>
              <a:rPr lang="en-CA" dirty="0" smtClean="0">
                <a:latin typeface="Arial" charset="0"/>
                <a:ea typeface="ＭＳ Ｐゴシック" charset="0"/>
              </a:rPr>
              <a:t>setup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8" y="3664599"/>
            <a:ext cx="2808312" cy="264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847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Implementation</a:t>
            </a:r>
            <a:endParaRPr lang="en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904" y="908720"/>
            <a:ext cx="8291512" cy="4968552"/>
          </a:xfrm>
        </p:spPr>
        <p:txBody>
          <a:bodyPr/>
          <a:lstStyle/>
          <a:p>
            <a:r>
              <a:rPr lang="en-CA" sz="2000" dirty="0" smtClean="0"/>
              <a:t>Baseline setup</a:t>
            </a:r>
          </a:p>
          <a:p>
            <a:pPr lvl="1"/>
            <a:r>
              <a:rPr lang="en-CA" sz="1800" dirty="0" smtClean="0"/>
              <a:t>~ 25 optics</a:t>
            </a:r>
          </a:p>
          <a:p>
            <a:pPr lvl="1"/>
            <a:r>
              <a:rPr lang="en-CA" sz="1800" dirty="0" smtClean="0"/>
              <a:t>Perfect coronagraph : removes all light w/o aberrations</a:t>
            </a:r>
          </a:p>
          <a:p>
            <a:pPr lvl="1"/>
            <a:r>
              <a:rPr lang="en-CA" sz="1800" dirty="0" smtClean="0"/>
              <a:t>2 DMs ~1000 actuators</a:t>
            </a:r>
          </a:p>
          <a:p>
            <a:r>
              <a:rPr lang="en-CA" sz="2200" dirty="0" smtClean="0"/>
              <a:t>Adjust </a:t>
            </a:r>
          </a:p>
          <a:p>
            <a:pPr lvl="1"/>
            <a:r>
              <a:rPr lang="en-CA" sz="1800" dirty="0" smtClean="0"/>
              <a:t>Distances, optical architecture</a:t>
            </a:r>
          </a:p>
          <a:p>
            <a:pPr lvl="1"/>
            <a:r>
              <a:rPr lang="en-CA" sz="1800" dirty="0"/>
              <a:t>R</a:t>
            </a:r>
            <a:r>
              <a:rPr lang="en-CA" sz="1800" dirty="0" smtClean="0"/>
              <a:t>andom phase (PSD f</a:t>
            </a:r>
            <a:r>
              <a:rPr lang="en-CA" sz="1800" baseline="30000" dirty="0" smtClean="0"/>
              <a:t>-</a:t>
            </a:r>
            <a:r>
              <a:rPr lang="en-CA" sz="1800" baseline="30000" dirty="0" smtClean="0">
                <a:latin typeface="Times New Roman"/>
                <a:cs typeface="Times New Roman"/>
              </a:rPr>
              <a:t>α</a:t>
            </a:r>
            <a:r>
              <a:rPr lang="en-CA" sz="1800" dirty="0" smtClean="0"/>
              <a:t>, </a:t>
            </a:r>
            <a:r>
              <a:rPr lang="en-CA" sz="1800" dirty="0" err="1" smtClean="0"/>
              <a:t>rms</a:t>
            </a:r>
            <a:r>
              <a:rPr lang="en-CA" sz="1800" dirty="0" smtClean="0"/>
              <a:t>)</a:t>
            </a:r>
          </a:p>
          <a:p>
            <a:pPr lvl="1"/>
            <a:r>
              <a:rPr lang="en-CA" sz="1800" dirty="0" smtClean="0"/>
              <a:t>Number of random phase realizations (128)</a:t>
            </a:r>
          </a:p>
          <a:p>
            <a:r>
              <a:rPr lang="en-CA" sz="2000" dirty="0"/>
              <a:t>Numerical </a:t>
            </a:r>
            <a:r>
              <a:rPr lang="en-CA" sz="2000" dirty="0" smtClean="0"/>
              <a:t>implementation</a:t>
            </a:r>
          </a:p>
          <a:p>
            <a:pPr lvl="1"/>
            <a:r>
              <a:rPr lang="en-CA" sz="1800" dirty="0"/>
              <a:t>Dark hole computation : energy </a:t>
            </a:r>
            <a:r>
              <a:rPr lang="en-CA" sz="1800" dirty="0" smtClean="0"/>
              <a:t>minimization (</a:t>
            </a:r>
            <a:r>
              <a:rPr lang="en-CA" sz="1600" dirty="0"/>
              <a:t>l</a:t>
            </a:r>
            <a:r>
              <a:rPr lang="en-CA" sz="1600" dirty="0" smtClean="0"/>
              <a:t>inear transformation, small phases, perfect coronagraph)</a:t>
            </a:r>
          </a:p>
          <a:p>
            <a:pPr lvl="1"/>
            <a:endParaRPr lang="en-CA" dirty="0" smtClean="0"/>
          </a:p>
          <a:p>
            <a:endParaRPr lang="en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8FE143-44E3-C24E-A48F-3BC1C7041692}" type="slidenum">
              <a:rPr lang="fr-FR" altLang="fr-FR" smtClean="0"/>
              <a:pPr>
                <a:defRPr/>
              </a:pPr>
              <a:t>4</a:t>
            </a:fld>
            <a:endParaRPr lang="fr-FR" altLang="fr-FR"/>
          </a:p>
        </p:txBody>
      </p:sp>
      <p:pic>
        <p:nvPicPr>
          <p:cNvPr id="9" name="Image 8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53136"/>
            <a:ext cx="4896544" cy="396481"/>
          </a:xfrm>
          <a:prstGeom prst="rect">
            <a:avLst/>
          </a:prstGeom>
        </p:spPr>
      </p:pic>
      <p:pic>
        <p:nvPicPr>
          <p:cNvPr id="10" name="Image 9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653136"/>
            <a:ext cx="2566925" cy="417871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508104" y="4653136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CA" sz="2400" dirty="0" smtClean="0">
                <a:sym typeface="Wingdings"/>
              </a:rPr>
              <a:t></a:t>
            </a:r>
            <a:endParaRPr lang="en-CA" sz="2400" dirty="0"/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 bwMode="auto">
          <a:xfrm>
            <a:off x="0" y="4797152"/>
            <a:ext cx="8892480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82163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50000"/>
              <a:buChar char="•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5000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elvetica" pitchFamily="34" charset="0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endParaRPr lang="en-CA" sz="2000" dirty="0" smtClean="0"/>
          </a:p>
          <a:p>
            <a:pPr lvl="1"/>
            <a:r>
              <a:rPr lang="en-CA" sz="1800" dirty="0"/>
              <a:t>Code : PROPER / IDL / C++ </a:t>
            </a:r>
            <a:r>
              <a:rPr lang="en-CA" sz="1800" dirty="0" smtClean="0"/>
              <a:t>(data </a:t>
            </a:r>
            <a:r>
              <a:rPr lang="en-CA" sz="1800" dirty="0"/>
              <a:t>center, 3024 cores shared with users)</a:t>
            </a:r>
          </a:p>
          <a:p>
            <a:r>
              <a:rPr lang="en-CA" sz="2200" dirty="0" smtClean="0"/>
              <a:t>Criteria</a:t>
            </a:r>
          </a:p>
          <a:p>
            <a:pPr lvl="1"/>
            <a:r>
              <a:rPr lang="en-CA" sz="1800" dirty="0" smtClean="0"/>
              <a:t>5σ contrast ratio inside the dark hole</a:t>
            </a:r>
          </a:p>
          <a:p>
            <a:pPr lvl="1"/>
            <a:endParaRPr lang="en-CA" dirty="0" smtClean="0"/>
          </a:p>
          <a:p>
            <a:endParaRPr lang="en-CA" dirty="0"/>
          </a:p>
        </p:txBody>
      </p:sp>
      <p:pic>
        <p:nvPicPr>
          <p:cNvPr id="13" name="Image 12" descr="SPEED DM 200-1500 PM Refl-2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273478"/>
            <a:ext cx="2843808" cy="151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94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400" y="0"/>
            <a:ext cx="8812088" cy="838200"/>
          </a:xfrm>
        </p:spPr>
        <p:txBody>
          <a:bodyPr/>
          <a:lstStyle/>
          <a:p>
            <a:r>
              <a:rPr lang="fr-FR" dirty="0" err="1" smtClean="0"/>
              <a:t>Numerical</a:t>
            </a:r>
            <a:r>
              <a:rPr lang="fr-FR" dirty="0" smtClean="0"/>
              <a:t> </a:t>
            </a:r>
            <a:r>
              <a:rPr lang="fr-FR" dirty="0" err="1" smtClean="0"/>
              <a:t>results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8FE143-44E3-C24E-A48F-3BC1C7041692}" type="slidenum">
              <a:rPr lang="fr-FR" altLang="fr-FR" smtClean="0"/>
              <a:pPr>
                <a:defRPr/>
              </a:pPr>
              <a:t>5</a:t>
            </a:fld>
            <a:endParaRPr lang="fr-FR" altLang="fr-FR"/>
          </a:p>
        </p:txBody>
      </p:sp>
      <p:pic>
        <p:nvPicPr>
          <p:cNvPr id="10" name="Image 9" descr="stat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62955"/>
            <a:ext cx="8208912" cy="2102349"/>
          </a:xfrm>
          <a:prstGeom prst="rect">
            <a:avLst/>
          </a:prstGeom>
        </p:spPr>
      </p:pic>
      <p:pic>
        <p:nvPicPr>
          <p:cNvPr id="9" name="Image 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645024"/>
            <a:ext cx="2006600" cy="406400"/>
          </a:xfrm>
          <a:prstGeom prst="rect">
            <a:avLst/>
          </a:prstGeom>
        </p:spPr>
      </p:pic>
      <p:sp>
        <p:nvSpPr>
          <p:cNvPr id="11" name="Espace réservé du contenu 2"/>
          <p:cNvSpPr txBox="1">
            <a:spLocks/>
          </p:cNvSpPr>
          <p:nvPr/>
        </p:nvSpPr>
        <p:spPr bwMode="auto">
          <a:xfrm>
            <a:off x="296416" y="3582888"/>
            <a:ext cx="3987552" cy="49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82163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50000"/>
              <a:buChar char="•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5000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elvetica" pitchFamily="34" charset="0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r>
              <a:rPr lang="fr-FR" dirty="0" smtClean="0"/>
              <a:t>128 phase </a:t>
            </a:r>
            <a:r>
              <a:rPr lang="fr-FR" dirty="0" err="1" smtClean="0"/>
              <a:t>realizations</a:t>
            </a:r>
            <a:r>
              <a:rPr lang="fr-FR" dirty="0" smtClean="0"/>
              <a:t>,  </a:t>
            </a:r>
            <a:endParaRPr lang="fr-FR" dirty="0"/>
          </a:p>
        </p:txBody>
      </p:sp>
      <p:pic>
        <p:nvPicPr>
          <p:cNvPr id="12" name="Image 11" descr="psf_ref_pup_2000_psfref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07" y="1484784"/>
            <a:ext cx="2196563" cy="1980000"/>
          </a:xfrm>
          <a:prstGeom prst="rect">
            <a:avLst/>
          </a:prstGeom>
        </p:spPr>
      </p:pic>
      <p:pic>
        <p:nvPicPr>
          <p:cNvPr id="13" name="Image 12" descr="psf_ref_pup_2000_psfco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462" y="1484784"/>
            <a:ext cx="2173810" cy="1980000"/>
          </a:xfrm>
          <a:prstGeom prst="rect">
            <a:avLst/>
          </a:prstGeom>
        </p:spPr>
      </p:pic>
      <p:pic>
        <p:nvPicPr>
          <p:cNvPr id="14" name="Image 13" descr="psf_ref_pup_2000_psfdh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703" y="1484784"/>
            <a:ext cx="2157625" cy="1980000"/>
          </a:xfrm>
          <a:prstGeom prst="rect">
            <a:avLst/>
          </a:prstGeom>
        </p:spPr>
      </p:pic>
      <p:pic>
        <p:nvPicPr>
          <p:cNvPr id="15" name="Image 14" descr="psf_ref_pup_2000_colorbar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056" y="1412776"/>
            <a:ext cx="616384" cy="1980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131840" y="6021288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CA" sz="2000" dirty="0" smtClean="0">
                <a:solidFill>
                  <a:srgbClr val="000000"/>
                </a:solidFill>
              </a:rPr>
              <a:t>Phase number realization</a:t>
            </a:r>
            <a:endParaRPr lang="en-CA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118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Goal</a:t>
            </a:r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3EBE3-73D3-C54E-AE40-8CF0B74421FE}" type="slidenum">
              <a:rPr lang="en-CA" smtClean="0"/>
              <a:pPr/>
              <a:t>6</a:t>
            </a:fld>
            <a:r>
              <a:rPr lang="en-CA" smtClean="0"/>
              <a:t> </a:t>
            </a:r>
            <a:endParaRPr lang="en-CA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07504" y="836712"/>
            <a:ext cx="8712968" cy="3816424"/>
          </a:xfrm>
          <a:prstGeom prst="rect">
            <a:avLst/>
          </a:prstGeom>
          <a:noFill/>
          <a:ln w="9525">
            <a:solidFill>
              <a:srgbClr val="000000">
                <a:alpha val="10000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82163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50000"/>
              <a:buChar char="•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5000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elvetica" pitchFamily="34" charset="0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r>
              <a:rPr lang="en-CA" dirty="0" smtClean="0">
                <a:solidFill>
                  <a:schemeClr val="tx1">
                    <a:alpha val="3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Study Fresnel propagation effect on performances</a:t>
            </a:r>
          </a:p>
          <a:p>
            <a:pPr lvl="1"/>
            <a:r>
              <a:rPr lang="en-CA" dirty="0">
                <a:solidFill>
                  <a:schemeClr val="tx1">
                    <a:alpha val="30000"/>
                  </a:schemeClr>
                </a:solidFill>
                <a:latin typeface="Arial" charset="0"/>
                <a:ea typeface="ＭＳ Ｐゴシック" charset="0"/>
              </a:rPr>
              <a:t>Determine limitations when changing the optical configuration</a:t>
            </a:r>
          </a:p>
          <a:p>
            <a:pPr lvl="1"/>
            <a:r>
              <a:rPr lang="en-CA" b="1" dirty="0">
                <a:latin typeface="Arial" charset="0"/>
                <a:ea typeface="ＭＳ Ｐゴシック" charset="0"/>
              </a:rPr>
              <a:t>Define optimum DMs </a:t>
            </a:r>
            <a:r>
              <a:rPr lang="en-CA" b="1" dirty="0" smtClean="0">
                <a:latin typeface="Arial" charset="0"/>
                <a:ea typeface="ＭＳ Ｐゴシック" charset="0"/>
              </a:rPr>
              <a:t>locations</a:t>
            </a:r>
          </a:p>
          <a:p>
            <a:pPr marL="0" indent="0">
              <a:buNone/>
            </a:pPr>
            <a:endParaRPr lang="en-CA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CA" dirty="0" smtClean="0">
                <a:solidFill>
                  <a:schemeClr val="tx1">
                    <a:alpha val="3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Develop end-to-end simulation tool </a:t>
            </a:r>
          </a:p>
          <a:p>
            <a:pPr lvl="1"/>
            <a:r>
              <a:rPr lang="en-CA" dirty="0" smtClean="0">
                <a:solidFill>
                  <a:schemeClr val="tx1">
                    <a:alpha val="30000"/>
                  </a:schemeClr>
                </a:solidFill>
                <a:latin typeface="Arial" charset="0"/>
                <a:ea typeface="ＭＳ Ｐゴシック" charset="0"/>
              </a:rPr>
              <a:t>High-contrast imaging (general) simulation (SPEED)</a:t>
            </a:r>
          </a:p>
          <a:p>
            <a:pPr lvl="1"/>
            <a:r>
              <a:rPr lang="en-CA" b="1" dirty="0" smtClean="0">
                <a:latin typeface="Arial" charset="0"/>
                <a:ea typeface="ＭＳ Ｐゴシック" charset="0"/>
              </a:rPr>
              <a:t>Define SPEED DMs locations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192" y="4654194"/>
            <a:ext cx="2340124" cy="22038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3568" y="5013176"/>
            <a:ext cx="57606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l"/>
            <a:r>
              <a:rPr lang="en-CA" sz="2000" b="1" dirty="0"/>
              <a:t>End-to-end simulation</a:t>
            </a:r>
          </a:p>
          <a:p>
            <a:pPr marL="800100" lvl="1" indent="-342900" algn="l"/>
            <a:r>
              <a:rPr lang="en-CA" sz="2000" b="1" dirty="0"/>
              <a:t>Analytical approach</a:t>
            </a:r>
          </a:p>
        </p:txBody>
      </p:sp>
    </p:spTree>
    <p:extLst>
      <p:ext uri="{BB962C8B-B14F-4D97-AF65-F5344CB8AC3E}">
        <p14:creationId xmlns:p14="http://schemas.microsoft.com/office/powerpoint/2010/main" val="2812482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End-to-end simulation : results 1/2</a:t>
            </a:r>
            <a:endParaRPr lang="en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2276872"/>
            <a:ext cx="3600400" cy="2304256"/>
          </a:xfrm>
        </p:spPr>
        <p:txBody>
          <a:bodyPr/>
          <a:lstStyle/>
          <a:p>
            <a:r>
              <a:rPr lang="en-CA" dirty="0" smtClean="0"/>
              <a:t>DM</a:t>
            </a:r>
            <a:r>
              <a:rPr lang="en-CA" baseline="-25000" dirty="0" smtClean="0"/>
              <a:t>1</a:t>
            </a:r>
            <a:r>
              <a:rPr lang="en-CA" dirty="0" smtClean="0"/>
              <a:t> at pupil plane</a:t>
            </a:r>
          </a:p>
          <a:p>
            <a:endParaRPr lang="en-CA" dirty="0" smtClean="0"/>
          </a:p>
          <a:p>
            <a:r>
              <a:rPr lang="en-CA" dirty="0" smtClean="0"/>
              <a:t>Optimum ~ 2 m</a:t>
            </a:r>
          </a:p>
          <a:p>
            <a:endParaRPr lang="en-CA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82885-9FB9-2342-91E3-267B21139523}" type="slidenum">
              <a:rPr lang="en-CA" smtClean="0"/>
              <a:t>7</a:t>
            </a:fld>
            <a:r>
              <a:rPr lang="en-CA" smtClean="0"/>
              <a:t> </a:t>
            </a:r>
            <a:endParaRPr lang="en-CA" dirty="0"/>
          </a:p>
        </p:txBody>
      </p:sp>
      <p:sp>
        <p:nvSpPr>
          <p:cNvPr id="11" name="Espace réservé du numéro de diapositive 3"/>
          <p:cNvSpPr txBox="1">
            <a:spLocks/>
          </p:cNvSpPr>
          <p:nvPr/>
        </p:nvSpPr>
        <p:spPr bwMode="auto">
          <a:xfrm>
            <a:off x="6436930" y="6659912"/>
            <a:ext cx="2564195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CA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•"/>
              <a:defRPr sz="3200" kern="12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2pPr>
            <a:lvl3pPr marL="9144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•"/>
              <a:defRPr sz="3200" kern="12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3pPr>
            <a:lvl4pPr marL="13716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•"/>
              <a:defRPr sz="3200" kern="12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4pPr>
            <a:lvl5pPr marL="18288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•"/>
              <a:defRPr sz="3200" kern="12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3200" kern="12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3200" kern="12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3200" kern="12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3200" kern="12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808FE143-44E3-C24E-A48F-3BC1C7041692}" type="slidenum">
              <a:rPr lang="fr-FR" altLang="fr-FR" smtClean="0"/>
              <a:pPr>
                <a:defRPr/>
              </a:pPr>
              <a:t>7</a:t>
            </a:fld>
            <a:endParaRPr lang="fr-FR" altLang="fr-FR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98" y="871986"/>
            <a:ext cx="5574500" cy="13680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4965" y="1952106"/>
            <a:ext cx="5581245" cy="1386568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2348" y="3176242"/>
            <a:ext cx="5408164" cy="136610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2519" y="4328370"/>
            <a:ext cx="5329396" cy="1368000"/>
          </a:xfrm>
          <a:prstGeom prst="rect">
            <a:avLst/>
          </a:prstGeom>
        </p:spPr>
      </p:pic>
      <p:pic>
        <p:nvPicPr>
          <p:cNvPr id="16" name="Image 15" descr="dm_distance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943" y="5480650"/>
            <a:ext cx="5333211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84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End-to-end simulation : results </a:t>
            </a:r>
            <a:r>
              <a:rPr lang="en-CA" dirty="0" smtClean="0"/>
              <a:t>2/</a:t>
            </a:r>
            <a:r>
              <a:rPr lang="en-CA" dirty="0"/>
              <a:t>2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82885-9FB9-2342-91E3-267B21139523}" type="slidenum">
              <a:rPr lang="en-CA" smtClean="0"/>
              <a:t>8</a:t>
            </a:fld>
            <a:r>
              <a:rPr lang="en-CA" smtClean="0"/>
              <a:t> </a:t>
            </a:r>
            <a:endParaRPr lang="en-CA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435956"/>
            <a:ext cx="8514714" cy="542204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228184" y="980728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CA" sz="1400" dirty="0" smtClean="0"/>
              <a:t>Beaulieu et al, MNRAS, 2017</a:t>
            </a: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3013504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CA">
  <a:themeElements>
    <a:clrScheme name="JWST-instruments 8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0000"/>
      </a:accent1>
      <a:accent2>
        <a:srgbClr val="0066FF"/>
      </a:accent2>
      <a:accent3>
        <a:srgbClr val="FFFFFF"/>
      </a:accent3>
      <a:accent4>
        <a:srgbClr val="000000"/>
      </a:accent4>
      <a:accent5>
        <a:srgbClr val="FFAAAA"/>
      </a:accent5>
      <a:accent6>
        <a:srgbClr val="005CE7"/>
      </a:accent6>
      <a:hlink>
        <a:srgbClr val="FFCC00"/>
      </a:hlink>
      <a:folHlink>
        <a:srgbClr val="009900"/>
      </a:folHlink>
    </a:clrScheme>
    <a:fontScheme name="JWST-instrume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50000"/>
          <a:buFontTx/>
          <a:buChar char="•"/>
          <a:tabLst/>
          <a:defRPr kumimoji="0" lang="en-CA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50000"/>
          <a:buFontTx/>
          <a:buChar char="•"/>
          <a:tabLst/>
          <a:defRPr kumimoji="0" lang="en-CA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JWST-instrumen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WST-instrument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WST-instrument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WST-instrument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WST-instrument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WST-instrument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WST-instrument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WST-instruments 8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FF000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005CE7"/>
        </a:accent6>
        <a:hlink>
          <a:srgbClr val="FFCC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OCA.pot</Template>
  <TotalTime>23129</TotalTime>
  <Words>550</Words>
  <Application>Microsoft Macintosh PowerPoint</Application>
  <PresentationFormat>Présentation à l'écran (4:3)</PresentationFormat>
  <Paragraphs>118</Paragraphs>
  <Slides>17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OCA</vt:lpstr>
      <vt:lpstr>High-contrast imaging at small separation  impact of optical configuration on wavefront shaping performances</vt:lpstr>
      <vt:lpstr>Context</vt:lpstr>
      <vt:lpstr>Wavefront shaping &amp; Fresnel propagation</vt:lpstr>
      <vt:lpstr>Goal</vt:lpstr>
      <vt:lpstr>Implementation</vt:lpstr>
      <vt:lpstr>Numerical results</vt:lpstr>
      <vt:lpstr>Goal</vt:lpstr>
      <vt:lpstr>End-to-end simulation : results 1/2</vt:lpstr>
      <vt:lpstr>End-to-end simulation : results 2/2</vt:lpstr>
      <vt:lpstr>End-to-end simulation : results 2/2</vt:lpstr>
      <vt:lpstr>SPEED setup</vt:lpstr>
      <vt:lpstr>Analytical approach 1/2</vt:lpstr>
      <vt:lpstr>Analytical approach 2/2</vt:lpstr>
      <vt:lpstr>Discussion 1/2</vt:lpstr>
      <vt:lpstr>Discussion 2/2</vt:lpstr>
      <vt:lpstr>Laboratory test</vt:lpstr>
      <vt:lpstr>Conclusion</vt:lpstr>
    </vt:vector>
  </TitlesOfParts>
  <Company>Université de Montréal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Mathilde Beaulieu</dc:creator>
  <cp:lastModifiedBy>mbeaulieu</cp:lastModifiedBy>
  <cp:revision>138</cp:revision>
  <dcterms:created xsi:type="dcterms:W3CDTF">2010-06-07T21:54:19Z</dcterms:created>
  <dcterms:modified xsi:type="dcterms:W3CDTF">2017-05-29T13:17:44Z</dcterms:modified>
</cp:coreProperties>
</file>