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6" r:id="rId4"/>
    <p:sldId id="269" r:id="rId5"/>
    <p:sldId id="266" r:id="rId6"/>
    <p:sldId id="265" r:id="rId7"/>
    <p:sldId id="264" r:id="rId8"/>
    <p:sldId id="262" r:id="rId9"/>
    <p:sldId id="263" r:id="rId10"/>
    <p:sldId id="267" r:id="rId11"/>
    <p:sldId id="257" r:id="rId12"/>
    <p:sldId id="258" r:id="rId13"/>
    <p:sldId id="259" r:id="rId14"/>
    <p:sldId id="260" r:id="rId15"/>
    <p:sldId id="26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7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3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3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8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338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038600" y="6248400"/>
            <a:ext cx="4953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r>
              <a:rPr lang="en-US" dirty="0">
                <a:latin typeface="Comic Sans MS"/>
              </a:rPr>
              <a:t>Planet School, Geneva, 28-30 June 2006</a:t>
            </a:r>
          </a:p>
        </p:txBody>
      </p:sp>
    </p:spTree>
    <p:extLst>
      <p:ext uri="{BB962C8B-B14F-4D97-AF65-F5344CB8AC3E}">
        <p14:creationId xmlns:p14="http://schemas.microsoft.com/office/powerpoint/2010/main" val="187029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533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668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5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8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868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07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13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3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194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23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03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746147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172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20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4671466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Cliquez et modifiez le titre</a:t>
            </a:r>
          </a:p>
        </p:txBody>
      </p:sp>
      <p:sp>
        <p:nvSpPr>
          <p:cNvPr id="338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038600" y="6248400"/>
            <a:ext cx="4953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 </a:t>
            </a:r>
            <a:r>
              <a:rPr lang="en-US">
                <a:latin typeface="Comic Sans MS"/>
              </a:rPr>
              <a:t>Planet School, Geneva, 28-30 June 2006</a:t>
            </a:r>
          </a:p>
        </p:txBody>
      </p:sp>
    </p:spTree>
    <p:extLst>
      <p:ext uri="{BB962C8B-B14F-4D97-AF65-F5344CB8AC3E}">
        <p14:creationId xmlns:p14="http://schemas.microsoft.com/office/powerpoint/2010/main" val="181892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90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086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163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719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62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081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820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6321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6676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613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19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683437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79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49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126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75834" indent="-211481"/>
            <a:lvl3pPr marL="740186" indent="-211481"/>
            <a:lvl4pPr marL="1004538" indent="-211481"/>
            <a:lvl5pPr marL="1268890" indent="-211481"/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0"/>
          <p:cNvSpPr>
            <a:spLocks noGrp="1"/>
          </p:cNvSpPr>
          <p:nvPr>
            <p:ph type="sldNum" sz="quarter" idx="10"/>
          </p:nvPr>
        </p:nvSpPr>
        <p:spPr>
          <a:xfrm>
            <a:off x="38100" y="6538913"/>
            <a:ext cx="1858963" cy="4587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151AB3-FADF-4D9D-A1E4-4551B5B16AFA}" type="slidenum">
              <a:rPr lang="fr-FR">
                <a:solidFill>
                  <a:srgbClr val="FFFFFF"/>
                </a:solidFill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425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71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97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7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2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0D04-FE60-4776-A719-764F98CF8061}" type="datetimeFigureOut">
              <a:rPr lang="fr-FR" smtClean="0"/>
              <a:t>30/05/2017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22BD6-A21E-4479-9835-17CFF7D3B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3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ottiPropJupiterVeryLo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37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grpSp>
        <p:nvGrpSpPr>
          <p:cNvPr id="1030" name="Group 4"/>
          <p:cNvGrpSpPr>
            <a:grpSpLocks/>
          </p:cNvGrpSpPr>
          <p:nvPr userDrawn="1"/>
        </p:nvGrpSpPr>
        <p:grpSpPr bwMode="auto">
          <a:xfrm>
            <a:off x="7213600" y="44450"/>
            <a:ext cx="1751013" cy="820738"/>
            <a:chOff x="4468" y="890"/>
            <a:chExt cx="1125" cy="567"/>
          </a:xfrm>
        </p:grpSpPr>
        <p:pic>
          <p:nvPicPr>
            <p:cNvPr id="1031" name="Picture 5" descr="goldsax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90"/>
              <a:ext cx="419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858" y="1026"/>
              <a:ext cx="499" cy="2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i="1" kern="10" spc="400">
                  <a:ln w="9525">
                    <a:solidFill>
                      <a:srgbClr val="3399FF"/>
                    </a:solidFill>
                    <a:round/>
                    <a:headEnd/>
                    <a:tailEnd/>
                  </a:ln>
                  <a:solidFill>
                    <a:srgbClr val="FFCC66"/>
                  </a:solidFill>
                  <a:effectLst>
                    <a:outerShdw blurRad="38100" dist="38100" dir="2700000" algn="tl" rotWithShape="0">
                      <a:srgbClr val="80808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  <a:cs typeface="Arial" panose="020B0604020202020204" pitchFamily="34" charset="0"/>
                </a:rPr>
                <a:t>ax</a:t>
              </a:r>
            </a:p>
          </p:txBody>
        </p:sp>
        <p:pic>
          <p:nvPicPr>
            <p:cNvPr id="1033" name="Picture 7" descr="im-jupiter"/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" y="101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6135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ottiPropJupiterVeryLo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79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37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grpSp>
        <p:nvGrpSpPr>
          <p:cNvPr id="1030" name="Group 4"/>
          <p:cNvGrpSpPr>
            <a:grpSpLocks/>
          </p:cNvGrpSpPr>
          <p:nvPr userDrawn="1"/>
        </p:nvGrpSpPr>
        <p:grpSpPr bwMode="auto">
          <a:xfrm>
            <a:off x="7213600" y="44450"/>
            <a:ext cx="1751013" cy="820738"/>
            <a:chOff x="4468" y="890"/>
            <a:chExt cx="1125" cy="567"/>
          </a:xfrm>
        </p:grpSpPr>
        <p:pic>
          <p:nvPicPr>
            <p:cNvPr id="1031" name="Picture 5" descr="goldsax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890"/>
              <a:ext cx="419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858" y="1026"/>
              <a:ext cx="499" cy="2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b="1" i="1" kern="10" spc="400">
                  <a:ln w="9525">
                    <a:solidFill>
                      <a:srgbClr val="3399FF"/>
                    </a:solidFill>
                    <a:round/>
                    <a:headEnd/>
                    <a:tailEnd/>
                  </a:ln>
                  <a:solidFill>
                    <a:srgbClr val="FFCC66"/>
                  </a:solidFill>
                  <a:effectLst>
                    <a:outerShdw blurRad="38100" dist="38100" dir="2700000" algn="tl" rotWithShape="0">
                      <a:srgbClr val="808080">
                        <a:alpha val="43137"/>
                      </a:srgbClr>
                    </a:outerShdw>
                  </a:effectLst>
                  <a:latin typeface="Monotype Corsiva"/>
                  <a:cs typeface="Arial" pitchFamily="34" charset="0"/>
                </a:rPr>
                <a:t>ax</a:t>
              </a:r>
            </a:p>
          </p:txBody>
        </p:sp>
        <p:pic>
          <p:nvPicPr>
            <p:cNvPr id="1033" name="Picture 7" descr="im-jupiter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" y="1017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102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  <a:ea typeface="ＭＳ Ｐゴシック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SPHERE – SAXO </a:t>
            </a:r>
            <a:br>
              <a:rPr lang="fr-FR" dirty="0" smtClean="0"/>
            </a:br>
            <a:r>
              <a:rPr lang="fr-FR" dirty="0" smtClean="0"/>
              <a:t>Performance </a:t>
            </a:r>
            <a:r>
              <a:rPr lang="fr-FR" dirty="0" err="1" smtClean="0"/>
              <a:t>status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3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3344" y="980728"/>
            <a:ext cx="6779096" cy="436910"/>
          </a:xfrm>
        </p:spPr>
        <p:txBody>
          <a:bodyPr/>
          <a:lstStyle/>
          <a:p>
            <a:r>
              <a:rPr lang="fr-FR" sz="2400" dirty="0" err="1" smtClean="0"/>
              <a:t>Further</a:t>
            </a:r>
            <a:r>
              <a:rPr lang="fr-FR" sz="2400" dirty="0" smtClean="0"/>
              <a:t> </a:t>
            </a:r>
            <a:r>
              <a:rPr lang="fr-FR" sz="2400" dirty="0" err="1" smtClean="0"/>
              <a:t>understanding</a:t>
            </a:r>
            <a:r>
              <a:rPr lang="fr-FR" sz="2400" dirty="0"/>
              <a:t>: ZELDA </a:t>
            </a:r>
            <a:r>
              <a:rPr lang="fr-FR" sz="2400" dirty="0" err="1"/>
              <a:t>measurements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30725"/>
          </a:xfrm>
        </p:spPr>
        <p:txBody>
          <a:bodyPr/>
          <a:lstStyle/>
          <a:p>
            <a:r>
              <a:rPr lang="fr-FR" sz="2000" dirty="0"/>
              <a:t>ZELDA : WFS </a:t>
            </a:r>
            <a:r>
              <a:rPr lang="fr-FR" sz="2000" dirty="0" err="1"/>
              <a:t>based</a:t>
            </a:r>
            <a:r>
              <a:rPr lang="fr-FR" sz="2000" dirty="0"/>
              <a:t> on Zernike phase </a:t>
            </a:r>
            <a:r>
              <a:rPr lang="fr-FR" sz="2000" dirty="0" err="1"/>
              <a:t>mask</a:t>
            </a:r>
            <a:r>
              <a:rPr lang="fr-FR" sz="2000" dirty="0"/>
              <a:t> (M. </a:t>
            </a:r>
            <a:r>
              <a:rPr lang="fr-FR" sz="2000" dirty="0" smtClean="0"/>
              <a:t>N’</a:t>
            </a:r>
            <a:r>
              <a:rPr lang="fr-FR" sz="2000" dirty="0" err="1" smtClean="0"/>
              <a:t>Diaye</a:t>
            </a:r>
            <a:r>
              <a:rPr lang="fr-FR" sz="2000" dirty="0" smtClean="0"/>
              <a:t> 2013 </a:t>
            </a:r>
            <a:r>
              <a:rPr lang="fr-FR" sz="2000" dirty="0" err="1" smtClean="0"/>
              <a:t>a&amp;a</a:t>
            </a:r>
            <a:r>
              <a:rPr lang="fr-FR" sz="2000" dirty="0" smtClean="0"/>
              <a:t>), </a:t>
            </a:r>
          </a:p>
          <a:p>
            <a:pPr lvl="1"/>
            <a:r>
              <a:rPr lang="fr-FR" sz="1600" dirty="0" err="1" smtClean="0"/>
              <a:t>pupil</a:t>
            </a:r>
            <a:r>
              <a:rPr lang="fr-FR" sz="1600" dirty="0" smtClean="0"/>
              <a:t> </a:t>
            </a:r>
            <a:r>
              <a:rPr lang="fr-FR" sz="1600" dirty="0"/>
              <a:t>plane </a:t>
            </a:r>
            <a:r>
              <a:rPr lang="fr-FR" sz="1600" dirty="0" smtClean="0"/>
              <a:t>observable, high </a:t>
            </a:r>
            <a:r>
              <a:rPr lang="fr-FR" sz="1600" dirty="0"/>
              <a:t>spatial </a:t>
            </a:r>
            <a:r>
              <a:rPr lang="fr-FR" sz="1600" dirty="0" err="1"/>
              <a:t>resolution</a:t>
            </a:r>
            <a:endParaRPr lang="fr-FR" sz="1600" dirty="0"/>
          </a:p>
          <a:p>
            <a:r>
              <a:rPr lang="fr-FR" sz="2000" dirty="0" smtClean="0"/>
              <a:t>Sharp &amp; </a:t>
            </a:r>
            <a:r>
              <a:rPr lang="fr-FR" sz="2000" dirty="0" err="1" smtClean="0"/>
              <a:t>strong</a:t>
            </a:r>
            <a:r>
              <a:rPr lang="fr-FR" sz="2000" dirty="0" smtClean="0"/>
              <a:t> phase </a:t>
            </a:r>
            <a:r>
              <a:rPr lang="fr-FR" sz="2000" dirty="0" err="1" smtClean="0"/>
              <a:t>discontinuities</a:t>
            </a:r>
            <a:r>
              <a:rPr lang="fr-FR" sz="2000" dirty="0" smtClean="0"/>
              <a:t> </a:t>
            </a:r>
            <a:r>
              <a:rPr lang="fr-FR" sz="2000" dirty="0" err="1" smtClean="0"/>
              <a:t>around</a:t>
            </a:r>
            <a:r>
              <a:rPr lang="fr-FR" sz="2000" dirty="0" smtClean="0"/>
              <a:t> spiders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Up to </a:t>
            </a:r>
            <a:r>
              <a:rPr lang="fr-FR" sz="2000" b="1" dirty="0" err="1" smtClean="0">
                <a:solidFill>
                  <a:srgbClr val="FF0000"/>
                </a:solidFill>
              </a:rPr>
              <a:t>hundreds</a:t>
            </a:r>
            <a:r>
              <a:rPr lang="fr-FR" sz="2000" b="1" dirty="0" smtClean="0">
                <a:solidFill>
                  <a:srgbClr val="FF0000"/>
                </a:solidFill>
              </a:rPr>
              <a:t> nm phase </a:t>
            </a:r>
            <a:r>
              <a:rPr lang="fr-FR" sz="2000" b="1" dirty="0" err="1" smtClean="0">
                <a:solidFill>
                  <a:srgbClr val="FF0000"/>
                </a:solidFill>
              </a:rPr>
              <a:t>step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Piston, Tip and Tilt on </a:t>
            </a:r>
            <a:r>
              <a:rPr lang="fr-FR" sz="2000" dirty="0" err="1" smtClean="0"/>
              <a:t>each</a:t>
            </a:r>
            <a:r>
              <a:rPr lang="fr-FR" sz="2000" dirty="0" smtClean="0"/>
              <a:t> segment</a:t>
            </a:r>
          </a:p>
          <a:p>
            <a:r>
              <a:rPr lang="fr-FR" sz="2000" dirty="0" err="1" smtClean="0"/>
              <a:t>Typical</a:t>
            </a:r>
            <a:r>
              <a:rPr lang="fr-FR" sz="2000" dirty="0" smtClean="0"/>
              <a:t> </a:t>
            </a:r>
            <a:r>
              <a:rPr lang="fr-FR" sz="2000" dirty="0" err="1" smtClean="0"/>
              <a:t>discontinuity</a:t>
            </a:r>
            <a:r>
              <a:rPr lang="fr-FR" sz="2000" dirty="0" smtClean="0"/>
              <a:t> size </a:t>
            </a:r>
            <a:r>
              <a:rPr lang="fr-FR" sz="2000" dirty="0"/>
              <a:t>~</a:t>
            </a:r>
            <a:r>
              <a:rPr lang="fr-FR" sz="2000" dirty="0" smtClean="0"/>
              <a:t> Spider </a:t>
            </a:r>
            <a:r>
              <a:rPr lang="fr-FR" sz="2000" dirty="0" err="1" smtClean="0"/>
              <a:t>width</a:t>
            </a:r>
            <a:r>
              <a:rPr lang="fr-FR" sz="2000" dirty="0" smtClean="0"/>
              <a:t> =&gt; </a:t>
            </a:r>
            <a:r>
              <a:rPr lang="fr-FR" sz="2000" b="1" dirty="0" err="1" smtClean="0">
                <a:solidFill>
                  <a:srgbClr val="FF0000"/>
                </a:solidFill>
              </a:rPr>
              <a:t>Smaller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than</a:t>
            </a:r>
            <a:r>
              <a:rPr lang="fr-FR" sz="2000" b="1" dirty="0" smtClean="0">
                <a:solidFill>
                  <a:srgbClr val="FF0000"/>
                </a:solidFill>
              </a:rPr>
              <a:t> the pitch</a:t>
            </a:r>
          </a:p>
          <a:p>
            <a:endParaRPr lang="fr-F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442" y="3727780"/>
            <a:ext cx="2932524" cy="295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4077071"/>
            <a:ext cx="2304256" cy="225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4560580"/>
            <a:ext cx="884644" cy="88464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>
            <a:stCxn id="14" idx="0"/>
          </p:cNvCxnSpPr>
          <p:nvPr/>
        </p:nvCxnSpPr>
        <p:spPr bwMode="auto">
          <a:xfrm>
            <a:off x="1106417" y="4378495"/>
            <a:ext cx="2817511" cy="182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/>
          <p:cNvCxnSpPr>
            <a:stCxn id="14" idx="2"/>
          </p:cNvCxnSpPr>
          <p:nvPr/>
        </p:nvCxnSpPr>
        <p:spPr bwMode="auto">
          <a:xfrm>
            <a:off x="1106417" y="4522511"/>
            <a:ext cx="2817511" cy="9227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1030217" y="4378495"/>
            <a:ext cx="152400" cy="1440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764704"/>
            <a:ext cx="6275040" cy="652934"/>
          </a:xfrm>
        </p:spPr>
        <p:txBody>
          <a:bodyPr/>
          <a:lstStyle/>
          <a:p>
            <a:r>
              <a:rPr lang="fr-FR" sz="2000" dirty="0" smtClean="0"/>
              <a:t>Physical </a:t>
            </a:r>
            <a:r>
              <a:rPr lang="fr-FR" sz="2000" dirty="0" err="1" smtClean="0"/>
              <a:t>origin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: </a:t>
            </a:r>
            <a:r>
              <a:rPr lang="fr-FR" sz="2000" dirty="0" err="1" smtClean="0"/>
              <a:t>heat</a:t>
            </a:r>
            <a:r>
              <a:rPr lang="fr-FR" sz="2000" dirty="0" smtClean="0"/>
              <a:t> exchange 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Scenario </a:t>
            </a:r>
            <a:r>
              <a:rPr lang="fr-FR" sz="1600" dirty="0" err="1" smtClean="0"/>
              <a:t>today</a:t>
            </a:r>
            <a:r>
              <a:rPr lang="fr-FR" sz="1600" dirty="0" smtClean="0"/>
              <a:t>: </a:t>
            </a:r>
            <a:r>
              <a:rPr lang="fr-FR" sz="1600" dirty="0" err="1"/>
              <a:t>t</a:t>
            </a:r>
            <a:r>
              <a:rPr lang="fr-FR" sz="1600" dirty="0" err="1" smtClean="0"/>
              <a:t>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difference</a:t>
            </a:r>
            <a:r>
              <a:rPr lang="fr-FR" sz="1600" dirty="0" smtClean="0"/>
              <a:t> </a:t>
            </a:r>
            <a:r>
              <a:rPr lang="fr-FR" sz="1600" dirty="0" err="1" smtClean="0"/>
              <a:t>around</a:t>
            </a:r>
            <a:r>
              <a:rPr lang="fr-FR" sz="1600" dirty="0" smtClean="0"/>
              <a:t> the spider </a:t>
            </a:r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The </a:t>
            </a:r>
            <a:r>
              <a:rPr lang="fr-FR" sz="1600" dirty="0" err="1" smtClean="0"/>
              <a:t>lower</a:t>
            </a:r>
            <a:r>
              <a:rPr lang="fr-FR" sz="1600" dirty="0" smtClean="0"/>
              <a:t> the </a:t>
            </a:r>
            <a:r>
              <a:rPr lang="fr-FR" sz="1600" dirty="0" err="1" smtClean="0"/>
              <a:t>wind</a:t>
            </a:r>
            <a:r>
              <a:rPr lang="fr-FR" sz="1600" dirty="0" smtClean="0"/>
              <a:t> speed, the more efficient the </a:t>
            </a:r>
            <a:r>
              <a:rPr lang="fr-FR" sz="1600" dirty="0" err="1" smtClean="0"/>
              <a:t>heat</a:t>
            </a:r>
            <a:r>
              <a:rPr lang="fr-FR" sz="1600" dirty="0" smtClean="0"/>
              <a:t> </a:t>
            </a:r>
            <a:r>
              <a:rPr lang="fr-FR" sz="1600" dirty="0" err="1" smtClean="0"/>
              <a:t>transfer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spider and air</a:t>
            </a:r>
          </a:p>
          <a:p>
            <a:r>
              <a:rPr lang="fr-FR" sz="1600" b="1" dirty="0" smtClean="0">
                <a:solidFill>
                  <a:srgbClr val="92D050"/>
                </a:solidFill>
              </a:rPr>
              <a:t>1 </a:t>
            </a:r>
            <a:r>
              <a:rPr lang="fr-FR" sz="1600" b="1" dirty="0" err="1" smtClean="0">
                <a:solidFill>
                  <a:srgbClr val="92D050"/>
                </a:solidFill>
              </a:rPr>
              <a:t>degree</a:t>
            </a:r>
            <a:r>
              <a:rPr lang="fr-FR" sz="1600" b="1" dirty="0" smtClean="0">
                <a:solidFill>
                  <a:srgbClr val="92D050"/>
                </a:solidFill>
              </a:rPr>
              <a:t> </a:t>
            </a:r>
            <a:r>
              <a:rPr lang="fr-FR" sz="1600" b="1" dirty="0" err="1" smtClean="0">
                <a:solidFill>
                  <a:srgbClr val="92D050"/>
                </a:solidFill>
              </a:rPr>
              <a:t>difference</a:t>
            </a:r>
            <a:r>
              <a:rPr lang="fr-FR" sz="1600" b="1" dirty="0" smtClean="0">
                <a:solidFill>
                  <a:srgbClr val="92D050"/>
                </a:solidFill>
              </a:rPr>
              <a:t>, 1m </a:t>
            </a:r>
            <a:r>
              <a:rPr lang="fr-FR" sz="1600" b="1" dirty="0" err="1" smtClean="0">
                <a:solidFill>
                  <a:srgbClr val="92D050"/>
                </a:solidFill>
              </a:rPr>
              <a:t>height</a:t>
            </a:r>
            <a:r>
              <a:rPr lang="fr-FR" sz="1600" b="1" dirty="0" smtClean="0">
                <a:solidFill>
                  <a:srgbClr val="92D050"/>
                </a:solidFill>
              </a:rPr>
              <a:t> </a:t>
            </a:r>
            <a:r>
              <a:rPr lang="fr-FR" sz="1600" b="1" dirty="0" err="1" smtClean="0">
                <a:solidFill>
                  <a:srgbClr val="92D050"/>
                </a:solidFill>
              </a:rPr>
              <a:t>is</a:t>
            </a:r>
            <a:r>
              <a:rPr lang="fr-FR" sz="1600" b="1" dirty="0" smtClean="0">
                <a:solidFill>
                  <a:srgbClr val="92D050"/>
                </a:solidFill>
              </a:rPr>
              <a:t> </a:t>
            </a:r>
            <a:r>
              <a:rPr lang="fr-FR" sz="1600" b="1" dirty="0" err="1" smtClean="0">
                <a:solidFill>
                  <a:srgbClr val="92D050"/>
                </a:solidFill>
              </a:rPr>
              <a:t>enough</a:t>
            </a:r>
            <a:r>
              <a:rPr lang="fr-FR" sz="1600" b="1" dirty="0" smtClean="0">
                <a:solidFill>
                  <a:srgbClr val="92D050"/>
                </a:solidFill>
              </a:rPr>
              <a:t> to </a:t>
            </a:r>
            <a:r>
              <a:rPr lang="fr-FR" sz="1600" b="1" dirty="0" err="1" smtClean="0">
                <a:solidFill>
                  <a:srgbClr val="92D050"/>
                </a:solidFill>
              </a:rPr>
              <a:t>create</a:t>
            </a:r>
            <a:r>
              <a:rPr lang="fr-FR" sz="1600" b="1" dirty="0" smtClean="0">
                <a:solidFill>
                  <a:srgbClr val="92D050"/>
                </a:solidFill>
              </a:rPr>
              <a:t> 800nm OPD</a:t>
            </a:r>
          </a:p>
          <a:p>
            <a:r>
              <a:rPr lang="fr-FR" sz="1600" dirty="0" err="1" smtClean="0"/>
              <a:t>Temperature</a:t>
            </a:r>
            <a:r>
              <a:rPr lang="fr-FR" sz="1600" dirty="0" smtClean="0"/>
              <a:t>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at </a:t>
            </a:r>
            <a:r>
              <a:rPr lang="fr-FR" sz="1600" dirty="0" err="1" smtClean="0"/>
              <a:t>Paranal</a:t>
            </a:r>
            <a:r>
              <a:rPr lang="fr-FR" sz="1600" dirty="0" smtClean="0"/>
              <a:t>, UT3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355976" y="2739293"/>
            <a:ext cx="216024" cy="1694675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Forme libre 14"/>
          <p:cNvSpPr/>
          <p:nvPr/>
        </p:nvSpPr>
        <p:spPr bwMode="auto">
          <a:xfrm>
            <a:off x="1627632" y="2626006"/>
            <a:ext cx="6071616" cy="722562"/>
          </a:xfrm>
          <a:custGeom>
            <a:avLst/>
            <a:gdLst>
              <a:gd name="connsiteX0" fmla="*/ 6071616 w 6071616"/>
              <a:gd name="connsiteY0" fmla="*/ 1238180 h 1289492"/>
              <a:gd name="connsiteX1" fmla="*/ 5897880 w 6071616"/>
              <a:gd name="connsiteY1" fmla="*/ 1247324 h 1289492"/>
              <a:gd name="connsiteX2" fmla="*/ 4599432 w 6071616"/>
              <a:gd name="connsiteY2" fmla="*/ 1229036 h 1289492"/>
              <a:gd name="connsiteX3" fmla="*/ 3639312 w 6071616"/>
              <a:gd name="connsiteY3" fmla="*/ 1210748 h 1289492"/>
              <a:gd name="connsiteX4" fmla="*/ 3310128 w 6071616"/>
              <a:gd name="connsiteY4" fmla="*/ 214052 h 1289492"/>
              <a:gd name="connsiteX5" fmla="*/ 2862072 w 6071616"/>
              <a:gd name="connsiteY5" fmla="*/ 22028 h 1289492"/>
              <a:gd name="connsiteX6" fmla="*/ 2404872 w 6071616"/>
              <a:gd name="connsiteY6" fmla="*/ 122612 h 1289492"/>
              <a:gd name="connsiteX7" fmla="*/ 2157984 w 6071616"/>
              <a:gd name="connsiteY7" fmla="*/ 1073588 h 1289492"/>
              <a:gd name="connsiteX8" fmla="*/ 1380744 w 6071616"/>
              <a:gd name="connsiteY8" fmla="*/ 1274756 h 1289492"/>
              <a:gd name="connsiteX9" fmla="*/ 0 w 6071616"/>
              <a:gd name="connsiteY9" fmla="*/ 1247324 h 128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1616" h="1289492">
                <a:moveTo>
                  <a:pt x="6071616" y="1238180"/>
                </a:moveTo>
                <a:lnTo>
                  <a:pt x="5897880" y="1247324"/>
                </a:lnTo>
                <a:lnTo>
                  <a:pt x="4599432" y="1229036"/>
                </a:lnTo>
                <a:cubicBezTo>
                  <a:pt x="4223004" y="1222940"/>
                  <a:pt x="3854196" y="1379912"/>
                  <a:pt x="3639312" y="1210748"/>
                </a:cubicBezTo>
                <a:cubicBezTo>
                  <a:pt x="3424428" y="1041584"/>
                  <a:pt x="3439668" y="412172"/>
                  <a:pt x="3310128" y="214052"/>
                </a:cubicBezTo>
                <a:cubicBezTo>
                  <a:pt x="3180588" y="15932"/>
                  <a:pt x="3012948" y="37268"/>
                  <a:pt x="2862072" y="22028"/>
                </a:cubicBezTo>
                <a:cubicBezTo>
                  <a:pt x="2711196" y="6788"/>
                  <a:pt x="2522220" y="-52648"/>
                  <a:pt x="2404872" y="122612"/>
                </a:cubicBezTo>
                <a:cubicBezTo>
                  <a:pt x="2287524" y="297872"/>
                  <a:pt x="2328672" y="881564"/>
                  <a:pt x="2157984" y="1073588"/>
                </a:cubicBezTo>
                <a:cubicBezTo>
                  <a:pt x="1987296" y="1265612"/>
                  <a:pt x="1740408" y="1245800"/>
                  <a:pt x="1380744" y="1274756"/>
                </a:cubicBezTo>
                <a:cubicBezTo>
                  <a:pt x="1021080" y="1303712"/>
                  <a:pt x="231648" y="1253420"/>
                  <a:pt x="0" y="124732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Forme libre 15"/>
          <p:cNvSpPr/>
          <p:nvPr/>
        </p:nvSpPr>
        <p:spPr bwMode="auto">
          <a:xfrm>
            <a:off x="1619672" y="2316627"/>
            <a:ext cx="6071616" cy="722562"/>
          </a:xfrm>
          <a:custGeom>
            <a:avLst/>
            <a:gdLst>
              <a:gd name="connsiteX0" fmla="*/ 6071616 w 6071616"/>
              <a:gd name="connsiteY0" fmla="*/ 1238180 h 1289492"/>
              <a:gd name="connsiteX1" fmla="*/ 5897880 w 6071616"/>
              <a:gd name="connsiteY1" fmla="*/ 1247324 h 1289492"/>
              <a:gd name="connsiteX2" fmla="*/ 4599432 w 6071616"/>
              <a:gd name="connsiteY2" fmla="*/ 1229036 h 1289492"/>
              <a:gd name="connsiteX3" fmla="*/ 3639312 w 6071616"/>
              <a:gd name="connsiteY3" fmla="*/ 1210748 h 1289492"/>
              <a:gd name="connsiteX4" fmla="*/ 3310128 w 6071616"/>
              <a:gd name="connsiteY4" fmla="*/ 214052 h 1289492"/>
              <a:gd name="connsiteX5" fmla="*/ 2862072 w 6071616"/>
              <a:gd name="connsiteY5" fmla="*/ 22028 h 1289492"/>
              <a:gd name="connsiteX6" fmla="*/ 2404872 w 6071616"/>
              <a:gd name="connsiteY6" fmla="*/ 122612 h 1289492"/>
              <a:gd name="connsiteX7" fmla="*/ 2157984 w 6071616"/>
              <a:gd name="connsiteY7" fmla="*/ 1073588 h 1289492"/>
              <a:gd name="connsiteX8" fmla="*/ 1380744 w 6071616"/>
              <a:gd name="connsiteY8" fmla="*/ 1274756 h 1289492"/>
              <a:gd name="connsiteX9" fmla="*/ 0 w 6071616"/>
              <a:gd name="connsiteY9" fmla="*/ 1247324 h 128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1616" h="1289492">
                <a:moveTo>
                  <a:pt x="6071616" y="1238180"/>
                </a:moveTo>
                <a:lnTo>
                  <a:pt x="5897880" y="1247324"/>
                </a:lnTo>
                <a:lnTo>
                  <a:pt x="4599432" y="1229036"/>
                </a:lnTo>
                <a:cubicBezTo>
                  <a:pt x="4223004" y="1222940"/>
                  <a:pt x="3854196" y="1379912"/>
                  <a:pt x="3639312" y="1210748"/>
                </a:cubicBezTo>
                <a:cubicBezTo>
                  <a:pt x="3424428" y="1041584"/>
                  <a:pt x="3439668" y="412172"/>
                  <a:pt x="3310128" y="214052"/>
                </a:cubicBezTo>
                <a:cubicBezTo>
                  <a:pt x="3180588" y="15932"/>
                  <a:pt x="3012948" y="37268"/>
                  <a:pt x="2862072" y="22028"/>
                </a:cubicBezTo>
                <a:cubicBezTo>
                  <a:pt x="2711196" y="6788"/>
                  <a:pt x="2522220" y="-52648"/>
                  <a:pt x="2404872" y="122612"/>
                </a:cubicBezTo>
                <a:cubicBezTo>
                  <a:pt x="2287524" y="297872"/>
                  <a:pt x="2328672" y="881564"/>
                  <a:pt x="2157984" y="1073588"/>
                </a:cubicBezTo>
                <a:cubicBezTo>
                  <a:pt x="1987296" y="1265612"/>
                  <a:pt x="1740408" y="1245800"/>
                  <a:pt x="1380744" y="1274756"/>
                </a:cubicBezTo>
                <a:cubicBezTo>
                  <a:pt x="1021080" y="1303712"/>
                  <a:pt x="231648" y="1253420"/>
                  <a:pt x="0" y="124732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Forme libre 16"/>
          <p:cNvSpPr/>
          <p:nvPr/>
        </p:nvSpPr>
        <p:spPr bwMode="auto">
          <a:xfrm>
            <a:off x="1619672" y="2020644"/>
            <a:ext cx="6071616" cy="722562"/>
          </a:xfrm>
          <a:custGeom>
            <a:avLst/>
            <a:gdLst>
              <a:gd name="connsiteX0" fmla="*/ 6071616 w 6071616"/>
              <a:gd name="connsiteY0" fmla="*/ 1238180 h 1289492"/>
              <a:gd name="connsiteX1" fmla="*/ 5897880 w 6071616"/>
              <a:gd name="connsiteY1" fmla="*/ 1247324 h 1289492"/>
              <a:gd name="connsiteX2" fmla="*/ 4599432 w 6071616"/>
              <a:gd name="connsiteY2" fmla="*/ 1229036 h 1289492"/>
              <a:gd name="connsiteX3" fmla="*/ 3639312 w 6071616"/>
              <a:gd name="connsiteY3" fmla="*/ 1210748 h 1289492"/>
              <a:gd name="connsiteX4" fmla="*/ 3310128 w 6071616"/>
              <a:gd name="connsiteY4" fmla="*/ 214052 h 1289492"/>
              <a:gd name="connsiteX5" fmla="*/ 2862072 w 6071616"/>
              <a:gd name="connsiteY5" fmla="*/ 22028 h 1289492"/>
              <a:gd name="connsiteX6" fmla="*/ 2404872 w 6071616"/>
              <a:gd name="connsiteY6" fmla="*/ 122612 h 1289492"/>
              <a:gd name="connsiteX7" fmla="*/ 2157984 w 6071616"/>
              <a:gd name="connsiteY7" fmla="*/ 1073588 h 1289492"/>
              <a:gd name="connsiteX8" fmla="*/ 1380744 w 6071616"/>
              <a:gd name="connsiteY8" fmla="*/ 1274756 h 1289492"/>
              <a:gd name="connsiteX9" fmla="*/ 0 w 6071616"/>
              <a:gd name="connsiteY9" fmla="*/ 1247324 h 128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1616" h="1289492">
                <a:moveTo>
                  <a:pt x="6071616" y="1238180"/>
                </a:moveTo>
                <a:lnTo>
                  <a:pt x="5897880" y="1247324"/>
                </a:lnTo>
                <a:lnTo>
                  <a:pt x="4599432" y="1229036"/>
                </a:lnTo>
                <a:cubicBezTo>
                  <a:pt x="4223004" y="1222940"/>
                  <a:pt x="3854196" y="1379912"/>
                  <a:pt x="3639312" y="1210748"/>
                </a:cubicBezTo>
                <a:cubicBezTo>
                  <a:pt x="3424428" y="1041584"/>
                  <a:pt x="3439668" y="412172"/>
                  <a:pt x="3310128" y="214052"/>
                </a:cubicBezTo>
                <a:cubicBezTo>
                  <a:pt x="3180588" y="15932"/>
                  <a:pt x="3012948" y="37268"/>
                  <a:pt x="2862072" y="22028"/>
                </a:cubicBezTo>
                <a:cubicBezTo>
                  <a:pt x="2711196" y="6788"/>
                  <a:pt x="2522220" y="-52648"/>
                  <a:pt x="2404872" y="122612"/>
                </a:cubicBezTo>
                <a:cubicBezTo>
                  <a:pt x="2287524" y="297872"/>
                  <a:pt x="2328672" y="881564"/>
                  <a:pt x="2157984" y="1073588"/>
                </a:cubicBezTo>
                <a:cubicBezTo>
                  <a:pt x="1987296" y="1265612"/>
                  <a:pt x="1740408" y="1245800"/>
                  <a:pt x="1380744" y="1274756"/>
                </a:cubicBezTo>
                <a:cubicBezTo>
                  <a:pt x="1021080" y="1303712"/>
                  <a:pt x="231648" y="1253420"/>
                  <a:pt x="0" y="124732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Forme libre 17"/>
          <p:cNvSpPr/>
          <p:nvPr/>
        </p:nvSpPr>
        <p:spPr bwMode="auto">
          <a:xfrm flipV="1">
            <a:off x="1691680" y="3573016"/>
            <a:ext cx="6071616" cy="961571"/>
          </a:xfrm>
          <a:custGeom>
            <a:avLst/>
            <a:gdLst>
              <a:gd name="connsiteX0" fmla="*/ 6071616 w 6071616"/>
              <a:gd name="connsiteY0" fmla="*/ 1238180 h 1289492"/>
              <a:gd name="connsiteX1" fmla="*/ 5897880 w 6071616"/>
              <a:gd name="connsiteY1" fmla="*/ 1247324 h 1289492"/>
              <a:gd name="connsiteX2" fmla="*/ 4599432 w 6071616"/>
              <a:gd name="connsiteY2" fmla="*/ 1229036 h 1289492"/>
              <a:gd name="connsiteX3" fmla="*/ 3639312 w 6071616"/>
              <a:gd name="connsiteY3" fmla="*/ 1210748 h 1289492"/>
              <a:gd name="connsiteX4" fmla="*/ 3310128 w 6071616"/>
              <a:gd name="connsiteY4" fmla="*/ 214052 h 1289492"/>
              <a:gd name="connsiteX5" fmla="*/ 2862072 w 6071616"/>
              <a:gd name="connsiteY5" fmla="*/ 22028 h 1289492"/>
              <a:gd name="connsiteX6" fmla="*/ 2404872 w 6071616"/>
              <a:gd name="connsiteY6" fmla="*/ 122612 h 1289492"/>
              <a:gd name="connsiteX7" fmla="*/ 2157984 w 6071616"/>
              <a:gd name="connsiteY7" fmla="*/ 1073588 h 1289492"/>
              <a:gd name="connsiteX8" fmla="*/ 1380744 w 6071616"/>
              <a:gd name="connsiteY8" fmla="*/ 1274756 h 1289492"/>
              <a:gd name="connsiteX9" fmla="*/ 0 w 6071616"/>
              <a:gd name="connsiteY9" fmla="*/ 1247324 h 128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1616" h="1289492">
                <a:moveTo>
                  <a:pt x="6071616" y="1238180"/>
                </a:moveTo>
                <a:lnTo>
                  <a:pt x="5897880" y="1247324"/>
                </a:lnTo>
                <a:lnTo>
                  <a:pt x="4599432" y="1229036"/>
                </a:lnTo>
                <a:cubicBezTo>
                  <a:pt x="4223004" y="1222940"/>
                  <a:pt x="3854196" y="1379912"/>
                  <a:pt x="3639312" y="1210748"/>
                </a:cubicBezTo>
                <a:cubicBezTo>
                  <a:pt x="3424428" y="1041584"/>
                  <a:pt x="3439668" y="412172"/>
                  <a:pt x="3310128" y="214052"/>
                </a:cubicBezTo>
                <a:cubicBezTo>
                  <a:pt x="3180588" y="15932"/>
                  <a:pt x="3012948" y="37268"/>
                  <a:pt x="2862072" y="22028"/>
                </a:cubicBezTo>
                <a:cubicBezTo>
                  <a:pt x="2711196" y="6788"/>
                  <a:pt x="2522220" y="-52648"/>
                  <a:pt x="2404872" y="122612"/>
                </a:cubicBezTo>
                <a:cubicBezTo>
                  <a:pt x="2287524" y="297872"/>
                  <a:pt x="2328672" y="881564"/>
                  <a:pt x="2157984" y="1073588"/>
                </a:cubicBezTo>
                <a:cubicBezTo>
                  <a:pt x="1987296" y="1265612"/>
                  <a:pt x="1740408" y="1245800"/>
                  <a:pt x="1380744" y="1274756"/>
                </a:cubicBezTo>
                <a:cubicBezTo>
                  <a:pt x="1021080" y="1303712"/>
                  <a:pt x="231648" y="1253420"/>
                  <a:pt x="0" y="124732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Forme libre 18"/>
          <p:cNvSpPr/>
          <p:nvPr/>
        </p:nvSpPr>
        <p:spPr bwMode="auto">
          <a:xfrm flipV="1">
            <a:off x="1691680" y="3912916"/>
            <a:ext cx="6071616" cy="961571"/>
          </a:xfrm>
          <a:custGeom>
            <a:avLst/>
            <a:gdLst>
              <a:gd name="connsiteX0" fmla="*/ 6071616 w 6071616"/>
              <a:gd name="connsiteY0" fmla="*/ 1238180 h 1289492"/>
              <a:gd name="connsiteX1" fmla="*/ 5897880 w 6071616"/>
              <a:gd name="connsiteY1" fmla="*/ 1247324 h 1289492"/>
              <a:gd name="connsiteX2" fmla="*/ 4599432 w 6071616"/>
              <a:gd name="connsiteY2" fmla="*/ 1229036 h 1289492"/>
              <a:gd name="connsiteX3" fmla="*/ 3639312 w 6071616"/>
              <a:gd name="connsiteY3" fmla="*/ 1210748 h 1289492"/>
              <a:gd name="connsiteX4" fmla="*/ 3310128 w 6071616"/>
              <a:gd name="connsiteY4" fmla="*/ 214052 h 1289492"/>
              <a:gd name="connsiteX5" fmla="*/ 2862072 w 6071616"/>
              <a:gd name="connsiteY5" fmla="*/ 22028 h 1289492"/>
              <a:gd name="connsiteX6" fmla="*/ 2404872 w 6071616"/>
              <a:gd name="connsiteY6" fmla="*/ 122612 h 1289492"/>
              <a:gd name="connsiteX7" fmla="*/ 2157984 w 6071616"/>
              <a:gd name="connsiteY7" fmla="*/ 1073588 h 1289492"/>
              <a:gd name="connsiteX8" fmla="*/ 1380744 w 6071616"/>
              <a:gd name="connsiteY8" fmla="*/ 1274756 h 1289492"/>
              <a:gd name="connsiteX9" fmla="*/ 0 w 6071616"/>
              <a:gd name="connsiteY9" fmla="*/ 1247324 h 128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1616" h="1289492">
                <a:moveTo>
                  <a:pt x="6071616" y="1238180"/>
                </a:moveTo>
                <a:lnTo>
                  <a:pt x="5897880" y="1247324"/>
                </a:lnTo>
                <a:lnTo>
                  <a:pt x="4599432" y="1229036"/>
                </a:lnTo>
                <a:cubicBezTo>
                  <a:pt x="4223004" y="1222940"/>
                  <a:pt x="3854196" y="1379912"/>
                  <a:pt x="3639312" y="1210748"/>
                </a:cubicBezTo>
                <a:cubicBezTo>
                  <a:pt x="3424428" y="1041584"/>
                  <a:pt x="3439668" y="412172"/>
                  <a:pt x="3310128" y="214052"/>
                </a:cubicBezTo>
                <a:cubicBezTo>
                  <a:pt x="3180588" y="15932"/>
                  <a:pt x="3012948" y="37268"/>
                  <a:pt x="2862072" y="22028"/>
                </a:cubicBezTo>
                <a:cubicBezTo>
                  <a:pt x="2711196" y="6788"/>
                  <a:pt x="2522220" y="-52648"/>
                  <a:pt x="2404872" y="122612"/>
                </a:cubicBezTo>
                <a:cubicBezTo>
                  <a:pt x="2287524" y="297872"/>
                  <a:pt x="2328672" y="881564"/>
                  <a:pt x="2157984" y="1073588"/>
                </a:cubicBezTo>
                <a:cubicBezTo>
                  <a:pt x="1987296" y="1265612"/>
                  <a:pt x="1740408" y="1245800"/>
                  <a:pt x="1380744" y="1274756"/>
                </a:cubicBezTo>
                <a:cubicBezTo>
                  <a:pt x="1021080" y="1303712"/>
                  <a:pt x="231648" y="1253420"/>
                  <a:pt x="0" y="124732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Forme libre 19"/>
          <p:cNvSpPr/>
          <p:nvPr/>
        </p:nvSpPr>
        <p:spPr bwMode="auto">
          <a:xfrm flipV="1">
            <a:off x="1691680" y="4213110"/>
            <a:ext cx="6071616" cy="961571"/>
          </a:xfrm>
          <a:custGeom>
            <a:avLst/>
            <a:gdLst>
              <a:gd name="connsiteX0" fmla="*/ 6071616 w 6071616"/>
              <a:gd name="connsiteY0" fmla="*/ 1238180 h 1289492"/>
              <a:gd name="connsiteX1" fmla="*/ 5897880 w 6071616"/>
              <a:gd name="connsiteY1" fmla="*/ 1247324 h 1289492"/>
              <a:gd name="connsiteX2" fmla="*/ 4599432 w 6071616"/>
              <a:gd name="connsiteY2" fmla="*/ 1229036 h 1289492"/>
              <a:gd name="connsiteX3" fmla="*/ 3639312 w 6071616"/>
              <a:gd name="connsiteY3" fmla="*/ 1210748 h 1289492"/>
              <a:gd name="connsiteX4" fmla="*/ 3310128 w 6071616"/>
              <a:gd name="connsiteY4" fmla="*/ 214052 h 1289492"/>
              <a:gd name="connsiteX5" fmla="*/ 2862072 w 6071616"/>
              <a:gd name="connsiteY5" fmla="*/ 22028 h 1289492"/>
              <a:gd name="connsiteX6" fmla="*/ 2404872 w 6071616"/>
              <a:gd name="connsiteY6" fmla="*/ 122612 h 1289492"/>
              <a:gd name="connsiteX7" fmla="*/ 2157984 w 6071616"/>
              <a:gd name="connsiteY7" fmla="*/ 1073588 h 1289492"/>
              <a:gd name="connsiteX8" fmla="*/ 1380744 w 6071616"/>
              <a:gd name="connsiteY8" fmla="*/ 1274756 h 1289492"/>
              <a:gd name="connsiteX9" fmla="*/ 0 w 6071616"/>
              <a:gd name="connsiteY9" fmla="*/ 1247324 h 128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71616" h="1289492">
                <a:moveTo>
                  <a:pt x="6071616" y="1238180"/>
                </a:moveTo>
                <a:lnTo>
                  <a:pt x="5897880" y="1247324"/>
                </a:lnTo>
                <a:lnTo>
                  <a:pt x="4599432" y="1229036"/>
                </a:lnTo>
                <a:cubicBezTo>
                  <a:pt x="4223004" y="1222940"/>
                  <a:pt x="3854196" y="1379912"/>
                  <a:pt x="3639312" y="1210748"/>
                </a:cubicBezTo>
                <a:cubicBezTo>
                  <a:pt x="3424428" y="1041584"/>
                  <a:pt x="3439668" y="412172"/>
                  <a:pt x="3310128" y="214052"/>
                </a:cubicBezTo>
                <a:cubicBezTo>
                  <a:pt x="3180588" y="15932"/>
                  <a:pt x="3012948" y="37268"/>
                  <a:pt x="2862072" y="22028"/>
                </a:cubicBezTo>
                <a:cubicBezTo>
                  <a:pt x="2711196" y="6788"/>
                  <a:pt x="2522220" y="-52648"/>
                  <a:pt x="2404872" y="122612"/>
                </a:cubicBezTo>
                <a:cubicBezTo>
                  <a:pt x="2287524" y="297872"/>
                  <a:pt x="2328672" y="881564"/>
                  <a:pt x="2157984" y="1073588"/>
                </a:cubicBezTo>
                <a:cubicBezTo>
                  <a:pt x="1987296" y="1265612"/>
                  <a:pt x="1740408" y="1245800"/>
                  <a:pt x="1380744" y="1274756"/>
                </a:cubicBezTo>
                <a:cubicBezTo>
                  <a:pt x="1021080" y="1303712"/>
                  <a:pt x="231648" y="1253420"/>
                  <a:pt x="0" y="124732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913977" y="3297523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rgbClr val="FF0000"/>
                </a:solidFill>
              </a:rPr>
              <a:t>T</a:t>
            </a:r>
            <a:r>
              <a:rPr lang="fr-FR" sz="2800" baseline="-25000" dirty="0" err="1" smtClean="0">
                <a:solidFill>
                  <a:srgbClr val="FF0000"/>
                </a:solidFill>
              </a:rPr>
              <a:t>air</a:t>
            </a:r>
            <a:endParaRPr lang="fr-FR" sz="2800" baseline="-250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7725" y="3371869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</a:rPr>
              <a:t>T</a:t>
            </a:r>
            <a:r>
              <a:rPr lang="fr-FR" sz="2800" baseline="30000" dirty="0" smtClean="0">
                <a:solidFill>
                  <a:schemeClr val="accent1"/>
                </a:solidFill>
              </a:rPr>
              <a:t> ’</a:t>
            </a:r>
            <a:r>
              <a:rPr lang="fr-FR" sz="2800" baseline="-25000" dirty="0" smtClean="0">
                <a:solidFill>
                  <a:schemeClr val="accent1"/>
                </a:solidFill>
              </a:rPr>
              <a:t>air</a:t>
            </a:r>
            <a:endParaRPr lang="fr-FR" sz="2800" baseline="-25000" dirty="0">
              <a:solidFill>
                <a:schemeClr val="accent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57329" y="325514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1"/>
                </a:solidFill>
              </a:rPr>
              <a:t>T</a:t>
            </a:r>
            <a:r>
              <a:rPr lang="fr-FR" sz="2800" baseline="-25000" dirty="0" err="1" smtClean="0">
                <a:solidFill>
                  <a:schemeClr val="accent1"/>
                </a:solidFill>
              </a:rPr>
              <a:t>spider</a:t>
            </a:r>
            <a:r>
              <a:rPr lang="fr-FR" sz="2800" dirty="0" smtClean="0">
                <a:solidFill>
                  <a:srgbClr val="FF0000"/>
                </a:solidFill>
              </a:rPr>
              <a:t>&lt;</a:t>
            </a:r>
            <a:r>
              <a:rPr lang="fr-FR" sz="2800" dirty="0" err="1" smtClean="0">
                <a:solidFill>
                  <a:srgbClr val="FF0000"/>
                </a:solidFill>
              </a:rPr>
              <a:t>T</a:t>
            </a:r>
            <a:r>
              <a:rPr lang="fr-FR" sz="2800" baseline="-25000" dirty="0" err="1" smtClean="0">
                <a:solidFill>
                  <a:srgbClr val="FF0000"/>
                </a:solidFill>
              </a:rPr>
              <a:t>air</a:t>
            </a:r>
            <a:endParaRPr lang="fr-FR" sz="28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err="1" smtClean="0"/>
              <a:t>Numerical</a:t>
            </a:r>
            <a:r>
              <a:rPr lang="fr-FR" sz="1800" dirty="0" smtClean="0"/>
              <a:t> CFD simulations ANSYS</a:t>
            </a:r>
          </a:p>
          <a:p>
            <a:r>
              <a:rPr lang="fr-FR" sz="1800" dirty="0" err="1" smtClean="0"/>
              <a:t>Simplified</a:t>
            </a:r>
            <a:r>
              <a:rPr lang="fr-FR" sz="1800" dirty="0" smtClean="0"/>
              <a:t> 2D </a:t>
            </a:r>
            <a:r>
              <a:rPr lang="fr-FR" sz="1800" dirty="0" err="1" smtClean="0"/>
              <a:t>geometry</a:t>
            </a:r>
            <a:r>
              <a:rPr lang="fr-FR" sz="1800" dirty="0" smtClean="0"/>
              <a:t> =&gt; quick exploration of </a:t>
            </a:r>
            <a:r>
              <a:rPr lang="fr-FR" sz="1800" dirty="0" err="1" smtClean="0"/>
              <a:t>parameter</a:t>
            </a:r>
            <a:r>
              <a:rPr lang="fr-FR" sz="1800" dirty="0" smtClean="0"/>
              <a:t> </a:t>
            </a:r>
            <a:r>
              <a:rPr lang="fr-FR" sz="1800" dirty="0" err="1" smtClean="0"/>
              <a:t>space</a:t>
            </a:r>
            <a:endParaRPr lang="fr-FR" sz="1800" dirty="0" smtClean="0"/>
          </a:p>
          <a:p>
            <a:r>
              <a:rPr lang="fr-FR" sz="1800" dirty="0" smtClean="0"/>
              <a:t>Tests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 </a:t>
            </a:r>
            <a:r>
              <a:rPr lang="fr-FR" sz="1800" dirty="0" err="1" smtClean="0"/>
              <a:t>flushing</a:t>
            </a:r>
            <a:r>
              <a:rPr lang="fr-FR" sz="1800" dirty="0" smtClean="0"/>
              <a:t> </a:t>
            </a:r>
            <a:r>
              <a:rPr lang="fr-FR" sz="1800" dirty="0" err="1" smtClean="0"/>
              <a:t>velocities</a:t>
            </a:r>
            <a:r>
              <a:rPr lang="fr-FR" sz="1800" dirty="0" smtClean="0"/>
              <a:t> / </a:t>
            </a:r>
            <a:r>
              <a:rPr lang="fr-FR" sz="1800" dirty="0" err="1" smtClean="0"/>
              <a:t>heat</a:t>
            </a:r>
            <a:r>
              <a:rPr lang="fr-FR" sz="1800" dirty="0" smtClean="0"/>
              <a:t> </a:t>
            </a:r>
            <a:r>
              <a:rPr lang="fr-FR" sz="1800" dirty="0" err="1" smtClean="0"/>
              <a:t>level</a:t>
            </a:r>
            <a:endParaRPr lang="fr-FR" sz="1800" dirty="0" smtClean="0"/>
          </a:p>
          <a:p>
            <a:r>
              <a:rPr lang="fr-FR" sz="1800" dirty="0" smtClean="0"/>
              <a:t>Initial values for </a:t>
            </a:r>
            <a:r>
              <a:rPr lang="fr-FR" sz="1800" dirty="0" err="1" smtClean="0"/>
              <a:t>T</a:t>
            </a:r>
            <a:r>
              <a:rPr lang="fr-FR" sz="1800" baseline="-25000" dirty="0" err="1" smtClean="0"/>
              <a:t>spider</a:t>
            </a:r>
            <a:r>
              <a:rPr lang="fr-FR" sz="1800" baseline="30000" dirty="0" smtClean="0"/>
              <a:t/>
            </a:r>
            <a:br>
              <a:rPr lang="fr-FR" sz="1800" baseline="30000" dirty="0" smtClean="0"/>
            </a:br>
            <a:r>
              <a:rPr lang="fr-FR" sz="1800" dirty="0" err="1" smtClean="0"/>
              <a:t>from</a:t>
            </a:r>
            <a:r>
              <a:rPr lang="fr-FR" sz="1800" dirty="0" smtClean="0"/>
              <a:t> rough estimation, </a:t>
            </a:r>
            <a:br>
              <a:rPr lang="fr-FR" sz="1800" dirty="0" smtClean="0"/>
            </a:br>
            <a:r>
              <a:rPr lang="fr-FR" sz="1800" dirty="0" smtClean="0"/>
              <a:t>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refined</a:t>
            </a:r>
            <a:r>
              <a:rPr lang="fr-FR" sz="1800" dirty="0" smtClean="0"/>
              <a:t> by FEM</a:t>
            </a:r>
            <a:br>
              <a:rPr lang="fr-FR" sz="1800" dirty="0" smtClean="0"/>
            </a:br>
            <a:r>
              <a:rPr lang="fr-FR" sz="1800" dirty="0" smtClean="0"/>
              <a:t>simulations</a:t>
            </a:r>
          </a:p>
          <a:p>
            <a:pPr marL="0" indent="0">
              <a:buNone/>
            </a:pP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r>
              <a:rPr lang="fr-FR" sz="1800" dirty="0" smtClean="0">
                <a:solidFill>
                  <a:srgbClr val="00B050"/>
                </a:solidFill>
              </a:rPr>
              <a:t>Scenario </a:t>
            </a:r>
            <a:r>
              <a:rPr lang="fr-FR" sz="1800" dirty="0" err="1" smtClean="0">
                <a:solidFill>
                  <a:srgbClr val="00B050"/>
                </a:solidFill>
              </a:rPr>
              <a:t>confirmed</a:t>
            </a:r>
            <a:r>
              <a:rPr lang="fr-FR" sz="1800" dirty="0" smtClean="0">
                <a:solidFill>
                  <a:srgbClr val="00B050"/>
                </a:solidFill>
              </a:rPr>
              <a:t> !</a:t>
            </a:r>
          </a:p>
          <a:p>
            <a:r>
              <a:rPr lang="fr-FR" sz="1800" dirty="0" err="1" smtClean="0">
                <a:solidFill>
                  <a:srgbClr val="00B050"/>
                </a:solidFill>
              </a:rPr>
              <a:t>Work</a:t>
            </a:r>
            <a:r>
              <a:rPr lang="fr-FR" sz="1800" dirty="0" smtClean="0">
                <a:solidFill>
                  <a:srgbClr val="00B050"/>
                </a:solidFill>
              </a:rPr>
              <a:t> in </a:t>
            </a:r>
            <a:r>
              <a:rPr lang="fr-FR" sz="1800" dirty="0" err="1" smtClean="0">
                <a:solidFill>
                  <a:srgbClr val="00B050"/>
                </a:solidFill>
              </a:rPr>
              <a:t>progress</a:t>
            </a:r>
            <a:r>
              <a:rPr lang="fr-FR" sz="1800" dirty="0" smtClean="0">
                <a:solidFill>
                  <a:srgbClr val="00B050"/>
                </a:solidFill>
              </a:rPr>
              <a:t> (</a:t>
            </a:r>
            <a:r>
              <a:rPr lang="fr-FR" sz="1800" dirty="0" err="1" smtClean="0">
                <a:solidFill>
                  <a:srgbClr val="00B050"/>
                </a:solidFill>
              </a:rPr>
              <a:t>heat</a:t>
            </a:r>
            <a:r>
              <a:rPr lang="fr-FR" sz="1800" dirty="0" smtClean="0">
                <a:solidFill>
                  <a:srgbClr val="00B050"/>
                </a:solidFill>
              </a:rPr>
              <a:t> values, 3D </a:t>
            </a:r>
            <a:r>
              <a:rPr lang="fr-FR" sz="1800" dirty="0" err="1" smtClean="0">
                <a:solidFill>
                  <a:srgbClr val="00B050"/>
                </a:solidFill>
              </a:rPr>
              <a:t>models</a:t>
            </a:r>
            <a:r>
              <a:rPr lang="fr-FR" sz="1800" dirty="0" smtClean="0">
                <a:solidFill>
                  <a:srgbClr val="00B050"/>
                </a:solidFill>
              </a:rPr>
              <a:t>, </a:t>
            </a:r>
            <a:r>
              <a:rPr lang="fr-FR" sz="1800" dirty="0" err="1" smtClean="0">
                <a:solidFill>
                  <a:srgbClr val="00B050"/>
                </a:solidFill>
              </a:rPr>
              <a:t>temperature</a:t>
            </a:r>
            <a:r>
              <a:rPr lang="fr-FR" sz="1800" dirty="0" smtClean="0">
                <a:solidFill>
                  <a:srgbClr val="00B050"/>
                </a:solidFill>
              </a:rPr>
              <a:t> probes…)</a:t>
            </a:r>
          </a:p>
          <a:p>
            <a:r>
              <a:rPr lang="fr-FR" sz="1800" dirty="0" smtClean="0">
                <a:solidFill>
                  <a:srgbClr val="00B050"/>
                </a:solidFill>
              </a:rPr>
              <a:t>Use ANSYS simulation outputs to </a:t>
            </a:r>
            <a:r>
              <a:rPr lang="fr-FR" sz="1800" dirty="0" err="1" smtClean="0">
                <a:solidFill>
                  <a:srgbClr val="00B050"/>
                </a:solidFill>
              </a:rPr>
              <a:t>produce</a:t>
            </a:r>
            <a:r>
              <a:rPr lang="fr-FR" sz="1800" dirty="0" smtClean="0">
                <a:solidFill>
                  <a:srgbClr val="00B050"/>
                </a:solidFill>
              </a:rPr>
              <a:t> LWE profile</a:t>
            </a:r>
            <a:endParaRPr lang="fr-FR" sz="1800" dirty="0">
              <a:solidFill>
                <a:srgbClr val="00B05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956376" cy="923801"/>
          </a:xfrm>
        </p:spPr>
        <p:txBody>
          <a:bodyPr/>
          <a:lstStyle/>
          <a:p>
            <a:r>
              <a:rPr lang="fr-FR" dirty="0" smtClean="0"/>
              <a:t>Air flow simulation (M. </a:t>
            </a:r>
            <a:r>
              <a:rPr lang="fr-FR" dirty="0" err="1" smtClean="0"/>
              <a:t>Brinkmann</a:t>
            </a:r>
            <a:r>
              <a:rPr lang="fr-FR" dirty="0" smtClean="0"/>
              <a:t>, ESO)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635896" y="2747252"/>
            <a:ext cx="5101532" cy="3276000"/>
            <a:chOff x="2123728" y="2765972"/>
            <a:chExt cx="5101532" cy="3276000"/>
          </a:xfrm>
        </p:grpSpPr>
        <p:pic>
          <p:nvPicPr>
            <p:cNvPr id="1027" name="Picture 3" descr="C:\Users\jfsauvage\Desktop\2016_SPIE\LWE\hfluxnegvelo3p0scale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765972"/>
              <a:ext cx="5101532" cy="32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716016" y="299695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Velocity</a:t>
              </a:r>
              <a:r>
                <a:rPr lang="fr-FR" dirty="0" smtClean="0"/>
                <a:t> 3.0m/s</a:t>
              </a:r>
              <a:endParaRPr lang="fr-FR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635896" y="2754314"/>
            <a:ext cx="5101532" cy="3276000"/>
            <a:chOff x="5652120" y="4348951"/>
            <a:chExt cx="5101532" cy="3276000"/>
          </a:xfrm>
        </p:grpSpPr>
        <p:pic>
          <p:nvPicPr>
            <p:cNvPr id="1028" name="Picture 4" descr="C:\Users\jfsauvage\Desktop\2016_SPIE\LWE\hfluxnegvelo0p9scal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348951"/>
              <a:ext cx="5101532" cy="32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8197959" y="45091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Velocity</a:t>
              </a:r>
              <a:r>
                <a:rPr lang="fr-FR" dirty="0" smtClean="0"/>
                <a:t> 0.9m/s</a:t>
              </a:r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3639750" y="2753330"/>
            <a:ext cx="5101726" cy="3276124"/>
            <a:chOff x="-2052736" y="2636912"/>
            <a:chExt cx="5101726" cy="3276124"/>
          </a:xfrm>
        </p:grpSpPr>
        <p:pic>
          <p:nvPicPr>
            <p:cNvPr id="1026" name="Picture 2" descr="C:\Users\jfsauvage\Desktop\2016_SPIE\LWE\hfluxnegvelo0p3scale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2736" y="2636912"/>
              <a:ext cx="5101726" cy="3276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498127" y="281228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Velocity</a:t>
              </a:r>
              <a:r>
                <a:rPr lang="fr-FR" dirty="0" smtClean="0"/>
                <a:t> 0.3m/s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3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7067128" cy="868958"/>
          </a:xfrm>
        </p:spPr>
        <p:txBody>
          <a:bodyPr/>
          <a:lstStyle/>
          <a:p>
            <a:r>
              <a:rPr lang="fr-FR" sz="2400" dirty="0" smtClean="0"/>
              <a:t>SPHERE </a:t>
            </a:r>
            <a:r>
              <a:rPr lang="fr-FR" sz="2400" dirty="0" err="1" smtClean="0"/>
              <a:t>Low</a:t>
            </a:r>
            <a:r>
              <a:rPr lang="fr-FR" sz="2400" dirty="0" smtClean="0"/>
              <a:t> Wind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– </a:t>
            </a:r>
            <a:r>
              <a:rPr lang="fr-FR" sz="2400" dirty="0" err="1" smtClean="0"/>
              <a:t>ongoing</a:t>
            </a:r>
            <a:r>
              <a:rPr lang="fr-FR" sz="2400" dirty="0" smtClean="0"/>
              <a:t> actions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Focal-plane WFS </a:t>
            </a:r>
            <a:r>
              <a:rPr lang="fr-FR" sz="2800" dirty="0" err="1" smtClean="0"/>
              <a:t>methods</a:t>
            </a:r>
            <a:r>
              <a:rPr lang="fr-FR" sz="2800" dirty="0" smtClean="0"/>
              <a:t> </a:t>
            </a:r>
          </a:p>
          <a:p>
            <a:pPr lvl="1"/>
            <a:r>
              <a:rPr lang="fr-FR" sz="2400" dirty="0" smtClean="0"/>
              <a:t>Phase </a:t>
            </a:r>
            <a:r>
              <a:rPr lang="fr-FR" sz="2400" dirty="0" err="1" smtClean="0"/>
              <a:t>diversity</a:t>
            </a:r>
            <a:r>
              <a:rPr lang="fr-FR" sz="2400" dirty="0" smtClean="0"/>
              <a:t> (JF Sauvage)</a:t>
            </a:r>
          </a:p>
          <a:p>
            <a:pPr lvl="1"/>
            <a:r>
              <a:rPr lang="fr-FR" sz="2400" dirty="0" err="1" smtClean="0"/>
              <a:t>Pupil</a:t>
            </a:r>
            <a:r>
              <a:rPr lang="fr-FR" sz="2400" dirty="0" smtClean="0"/>
              <a:t> </a:t>
            </a:r>
            <a:r>
              <a:rPr lang="fr-FR" sz="2400" dirty="0" err="1" smtClean="0"/>
              <a:t>diversity</a:t>
            </a:r>
            <a:r>
              <a:rPr lang="fr-FR" sz="2400" dirty="0" smtClean="0"/>
              <a:t> (F. </a:t>
            </a:r>
            <a:r>
              <a:rPr lang="fr-FR" sz="2400" dirty="0" err="1" smtClean="0"/>
              <a:t>Martinache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err="1" smtClean="0"/>
              <a:t>Bench</a:t>
            </a:r>
            <a:r>
              <a:rPr lang="fr-FR" sz="2400" dirty="0" smtClean="0"/>
              <a:t> validations  (</a:t>
            </a:r>
            <a:r>
              <a:rPr lang="fr-FR" sz="2400" dirty="0" err="1" smtClean="0"/>
              <a:t>MLamb</a:t>
            </a:r>
            <a:r>
              <a:rPr lang="fr-FR" sz="2400" dirty="0" smtClean="0"/>
              <a:t>, </a:t>
            </a:r>
            <a:r>
              <a:rPr lang="fr-FR" sz="2400" dirty="0" err="1" smtClean="0"/>
              <a:t>MWilby</a:t>
            </a:r>
            <a:r>
              <a:rPr lang="fr-FR" sz="2400" dirty="0" smtClean="0"/>
              <a:t>)</a:t>
            </a:r>
          </a:p>
          <a:p>
            <a:pPr lvl="1"/>
            <a:endParaRPr lang="fr-FR" sz="2400" dirty="0" smtClean="0"/>
          </a:p>
          <a:p>
            <a:r>
              <a:rPr lang="fr-FR" sz="2800" dirty="0" smtClean="0"/>
              <a:t>Compensation as a NCPA</a:t>
            </a:r>
          </a:p>
          <a:p>
            <a:pPr lvl="1"/>
            <a:r>
              <a:rPr lang="fr-FR" sz="2400" dirty="0" smtClean="0"/>
              <a:t>Validation on SPHERE </a:t>
            </a:r>
          </a:p>
          <a:p>
            <a:pPr lvl="1"/>
            <a:endParaRPr lang="fr-FR" sz="2400" dirty="0"/>
          </a:p>
          <a:p>
            <a:r>
              <a:rPr lang="fr-FR" sz="2800" dirty="0" smtClean="0"/>
              <a:t>Change of the </a:t>
            </a:r>
            <a:r>
              <a:rPr lang="fr-FR" sz="2800" dirty="0" err="1" smtClean="0"/>
              <a:t>coating</a:t>
            </a:r>
            <a:r>
              <a:rPr lang="fr-FR" sz="2800" dirty="0" smtClean="0"/>
              <a:t> of spiders on VLT UT3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273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 de SAXO : biblio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SPIE 2014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AO4ELT 2015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SPIE 2016</a:t>
            </a:r>
          </a:p>
          <a:p>
            <a:endParaRPr lang="fr-FR" dirty="0"/>
          </a:p>
          <a:p>
            <a:r>
              <a:rPr lang="fr-FR" dirty="0" smtClean="0"/>
              <a:t>JATIS 2016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00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ea typeface="ＭＳ Ｐゴシック" charset="-128"/>
              </a:rPr>
              <a:t>SPHERE </a:t>
            </a:r>
            <a:r>
              <a:rPr lang="fr-FR" dirty="0" err="1" smtClean="0">
                <a:ea typeface="ＭＳ Ｐゴシック" charset="-128"/>
              </a:rPr>
              <a:t>Internal</a:t>
            </a:r>
            <a:r>
              <a:rPr lang="fr-FR" dirty="0" smtClean="0">
                <a:ea typeface="ＭＳ Ｐゴシック" charset="-128"/>
              </a:rPr>
              <a:t> performance</a:t>
            </a:r>
            <a:endParaRPr lang="fr-FR" dirty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30725"/>
          </a:xfrm>
        </p:spPr>
        <p:txBody>
          <a:bodyPr/>
          <a:lstStyle/>
          <a:p>
            <a:pPr>
              <a:defRPr/>
            </a:pPr>
            <a:r>
              <a:rPr lang="fr-FR" sz="2000" dirty="0" smtClean="0">
                <a:ea typeface="ＭＳ Ｐゴシック" charset="-128"/>
              </a:rPr>
              <a:t>NCPA </a:t>
            </a:r>
            <a:r>
              <a:rPr lang="fr-FR" sz="2000" dirty="0" err="1" smtClean="0">
                <a:ea typeface="ＭＳ Ｐゴシック" charset="-128"/>
              </a:rPr>
              <a:t>status</a:t>
            </a:r>
            <a:r>
              <a:rPr lang="fr-FR" sz="2000" dirty="0" smtClean="0">
                <a:ea typeface="ＭＳ Ｐゴシック" charset="-128"/>
              </a:rPr>
              <a:t> on SPHERE</a:t>
            </a:r>
          </a:p>
          <a:p>
            <a:pPr lvl="1">
              <a:defRPr/>
            </a:pPr>
            <a:r>
              <a:rPr lang="fr-FR" sz="1600" dirty="0" err="1" smtClean="0">
                <a:ea typeface="ＭＳ Ｐゴシック" charset="-128"/>
              </a:rPr>
              <a:t>Residual</a:t>
            </a:r>
            <a:r>
              <a:rPr lang="fr-FR" sz="1600" dirty="0" smtClean="0">
                <a:ea typeface="ＭＳ Ｐゴシック" charset="-128"/>
              </a:rPr>
              <a:t> WFE </a:t>
            </a:r>
            <a:r>
              <a:rPr lang="fr-FR" sz="1600" dirty="0" err="1" smtClean="0">
                <a:ea typeface="ＭＳ Ｐゴシック" charset="-128"/>
              </a:rPr>
              <a:t>better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than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specification</a:t>
            </a:r>
            <a:r>
              <a:rPr lang="fr-FR" sz="1600" dirty="0" smtClean="0">
                <a:ea typeface="ＭＳ Ｐゴシック" charset="-128"/>
              </a:rPr>
              <a:t> (42nm) </a:t>
            </a:r>
            <a:r>
              <a:rPr lang="fr-FR" sz="1600" dirty="0" err="1" smtClean="0">
                <a:ea typeface="ＭＳ Ｐゴシック" charset="-128"/>
              </a:rPr>
              <a:t>without</a:t>
            </a:r>
            <a:r>
              <a:rPr lang="fr-FR" sz="1600" dirty="0" smtClean="0">
                <a:ea typeface="ＭＳ Ｐゴシック" charset="-128"/>
              </a:rPr>
              <a:t> HO-NCPA compensation</a:t>
            </a:r>
          </a:p>
          <a:p>
            <a:pPr lvl="1">
              <a:defRPr/>
            </a:pPr>
            <a:r>
              <a:rPr lang="fr-FR" sz="1600" dirty="0" err="1" smtClean="0">
                <a:ea typeface="ＭＳ Ｐゴシック" charset="-128"/>
              </a:rPr>
              <a:t>Only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centering</a:t>
            </a:r>
            <a:r>
              <a:rPr lang="fr-FR" sz="1600" dirty="0" smtClean="0">
                <a:ea typeface="ＭＳ Ｐゴシック" charset="-128"/>
              </a:rPr>
              <a:t> / focus </a:t>
            </a:r>
            <a:r>
              <a:rPr lang="fr-FR" sz="1600" dirty="0" err="1" smtClean="0">
                <a:ea typeface="ＭＳ Ｐゴシック" charset="-128"/>
              </a:rPr>
              <a:t>optimised</a:t>
            </a:r>
            <a:r>
              <a:rPr lang="fr-FR" sz="1600" dirty="0" smtClean="0">
                <a:ea typeface="ＭＳ Ｐゴシック" charset="-128"/>
              </a:rPr>
              <a:t> on </a:t>
            </a:r>
            <a:r>
              <a:rPr lang="fr-FR" sz="1600" dirty="0" err="1" smtClean="0">
                <a:ea typeface="ＭＳ Ｐゴシック" charset="-128"/>
              </a:rPr>
              <a:t>corono</a:t>
            </a:r>
            <a:r>
              <a:rPr lang="fr-FR" sz="1600" dirty="0" smtClean="0">
                <a:ea typeface="ＭＳ Ｐゴシック" charset="-128"/>
              </a:rPr>
              <a:t> (</a:t>
            </a:r>
            <a:r>
              <a:rPr lang="fr-FR" sz="1600" dirty="0" err="1" smtClean="0">
                <a:ea typeface="ＭＳ Ｐゴシック" charset="-128"/>
              </a:rPr>
              <a:t>before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each</a:t>
            </a:r>
            <a:r>
              <a:rPr lang="fr-FR" sz="1600" dirty="0" smtClean="0">
                <a:ea typeface="ＭＳ Ｐゴシック" charset="-128"/>
              </a:rPr>
              <a:t> observation)</a:t>
            </a:r>
          </a:p>
          <a:p>
            <a:pPr lvl="1">
              <a:defRPr/>
            </a:pPr>
            <a:r>
              <a:rPr lang="fr-FR" sz="1600" dirty="0" smtClean="0">
                <a:ea typeface="ＭＳ Ｐゴシック" charset="-128"/>
              </a:rPr>
              <a:t>Phase </a:t>
            </a:r>
            <a:r>
              <a:rPr lang="fr-FR" sz="1600" dirty="0" err="1" smtClean="0">
                <a:ea typeface="ＭＳ Ｐゴシック" charset="-128"/>
              </a:rPr>
              <a:t>conjugation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could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improve</a:t>
            </a:r>
            <a:r>
              <a:rPr lang="fr-FR" sz="1600" dirty="0" smtClean="0">
                <a:ea typeface="ＭＳ Ｐゴシック" charset="-128"/>
              </a:rPr>
              <a:t>, but </a:t>
            </a:r>
            <a:r>
              <a:rPr lang="fr-FR" sz="1600" dirty="0" err="1" smtClean="0">
                <a:ea typeface="ＭＳ Ｐゴシック" charset="-128"/>
              </a:rPr>
              <a:t>dead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actuators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makes</a:t>
            </a:r>
            <a:r>
              <a:rPr lang="fr-FR" sz="1600" dirty="0" smtClean="0">
                <a:ea typeface="ＭＳ Ｐゴシック" charset="-128"/>
              </a:rPr>
              <a:t> the </a:t>
            </a:r>
            <a:r>
              <a:rPr lang="fr-FR" sz="1600" dirty="0" err="1" smtClean="0">
                <a:ea typeface="ＭＳ Ｐゴシック" charset="-128"/>
              </a:rPr>
              <a:t>process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complex</a:t>
            </a:r>
            <a:endParaRPr lang="fr-FR" sz="16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FR" sz="1100" dirty="0" smtClean="0">
              <a:ea typeface="ＭＳ Ｐゴシック" charset="-128"/>
            </a:endParaRPr>
          </a:p>
          <a:p>
            <a:pPr>
              <a:defRPr/>
            </a:pPr>
            <a:r>
              <a:rPr lang="fr-FR" sz="2000" dirty="0" smtClean="0">
                <a:ea typeface="ＭＳ Ｐゴシック" charset="-128"/>
              </a:rPr>
              <a:t>Future </a:t>
            </a:r>
            <a:r>
              <a:rPr lang="fr-FR" sz="2000" dirty="0" err="1" smtClean="0">
                <a:ea typeface="ＭＳ Ｐゴシック" charset="-128"/>
              </a:rPr>
              <a:t>improvements</a:t>
            </a:r>
            <a:endParaRPr lang="fr-FR" sz="2000" dirty="0" smtClean="0">
              <a:ea typeface="ＭＳ Ｐゴシック" charset="-128"/>
            </a:endParaRPr>
          </a:p>
          <a:p>
            <a:pPr lvl="1">
              <a:defRPr/>
            </a:pPr>
            <a:r>
              <a:rPr lang="fr-FR" sz="1600" dirty="0" smtClean="0">
                <a:ea typeface="ＭＳ Ｐゴシック" charset="-128"/>
              </a:rPr>
              <a:t>Use of Zelda NCPA </a:t>
            </a:r>
            <a:r>
              <a:rPr lang="fr-FR" sz="1600" dirty="0" err="1" smtClean="0">
                <a:ea typeface="ＭＳ Ｐゴシック" charset="-128"/>
              </a:rPr>
              <a:t>measurements</a:t>
            </a:r>
            <a:r>
              <a:rPr lang="fr-FR" sz="1600" dirty="0" smtClean="0">
                <a:ea typeface="ＭＳ Ｐゴシック" charset="-128"/>
              </a:rPr>
              <a:t> </a:t>
            </a:r>
          </a:p>
          <a:p>
            <a:pPr lvl="1">
              <a:defRPr/>
            </a:pPr>
            <a:r>
              <a:rPr lang="fr-FR" sz="1600" dirty="0" smtClean="0">
                <a:ea typeface="ＭＳ Ｐゴシック" charset="-128"/>
              </a:rPr>
              <a:t>Focal plane estimation </a:t>
            </a:r>
            <a:r>
              <a:rPr lang="fr-FR" sz="1600" dirty="0" err="1" smtClean="0">
                <a:ea typeface="ＭＳ Ｐゴシック" charset="-128"/>
              </a:rPr>
              <a:t>with</a:t>
            </a:r>
            <a:r>
              <a:rPr lang="fr-FR" sz="1600" dirty="0" smtClean="0">
                <a:ea typeface="ＭＳ Ｐゴシック" charset="-128"/>
              </a:rPr>
              <a:t> </a:t>
            </a:r>
            <a:r>
              <a:rPr lang="fr-FR" sz="1600" dirty="0" err="1" smtClean="0">
                <a:ea typeface="ＭＳ Ｐゴシック" charset="-128"/>
              </a:rPr>
              <a:t>coronograph</a:t>
            </a:r>
            <a:r>
              <a:rPr lang="fr-FR" sz="1600" dirty="0" smtClean="0">
                <a:ea typeface="ＭＳ Ｐゴシック" charset="-128"/>
              </a:rPr>
              <a:t> in place (COFFEE / EFC)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fr-FR" sz="1600" dirty="0" smtClean="0">
              <a:ea typeface="ＭＳ Ｐゴシック" charset="-128"/>
            </a:endParaRPr>
          </a:p>
          <a:p>
            <a:pPr lvl="1">
              <a:defRPr/>
            </a:pPr>
            <a:endParaRPr lang="fr-FR" sz="1600" dirty="0">
              <a:ea typeface="ＭＳ Ｐゴシック" charset="-128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906" r="46384" b="3230"/>
          <a:stretch>
            <a:fillRect/>
          </a:stretch>
        </p:blipFill>
        <p:spPr bwMode="auto">
          <a:xfrm>
            <a:off x="755650" y="2924175"/>
            <a:ext cx="3024188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92923"/>
              </p:ext>
            </p:extLst>
          </p:nvPr>
        </p:nvGraphicFramePr>
        <p:xfrm>
          <a:off x="3978776" y="3068960"/>
          <a:ext cx="4122738" cy="73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369"/>
                <a:gridCol w="2061369"/>
              </a:tblGrid>
              <a:tr h="365447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Residual</a:t>
                      </a:r>
                      <a:r>
                        <a:rPr lang="fr-FR" sz="1800" dirty="0" smtClean="0"/>
                        <a:t> NCPA</a:t>
                      </a:r>
                      <a:endParaRPr lang="fr-FR" sz="1800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42nm</a:t>
                      </a:r>
                      <a:r>
                        <a:rPr lang="fr-FR" sz="1800" baseline="0" dirty="0" smtClean="0"/>
                        <a:t> RMS</a:t>
                      </a:r>
                      <a:endParaRPr lang="fr-FR" sz="1800" dirty="0"/>
                    </a:p>
                  </a:txBody>
                  <a:tcPr marL="91443" marR="91443" marT="45712" marB="45712"/>
                </a:tc>
              </a:tr>
              <a:tr h="370781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Strehl</a:t>
                      </a:r>
                      <a:r>
                        <a:rPr lang="fr-FR" sz="1800" dirty="0" smtClean="0"/>
                        <a:t> Ratio in H</a:t>
                      </a:r>
                      <a:endParaRPr lang="fr-FR" sz="1800" dirty="0"/>
                    </a:p>
                  </a:txBody>
                  <a:tcPr marL="91443" marR="91443" marT="45712" marB="45712"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97%</a:t>
                      </a:r>
                      <a:endParaRPr lang="fr-FR" sz="1800" dirty="0"/>
                    </a:p>
                  </a:txBody>
                  <a:tcPr marL="91443" marR="91443" marT="45712" marB="45712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65436" y="4089846"/>
            <a:ext cx="5245347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UPDATE OF THIS PERF </a:t>
            </a:r>
            <a:r>
              <a:rPr lang="fr-FR" dirty="0" smtClean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Long-</a:t>
            </a:r>
            <a:r>
              <a:rPr lang="fr-FR" dirty="0" err="1" smtClean="0">
                <a:solidFill>
                  <a:srgbClr val="FF0000"/>
                </a:solidFill>
              </a:rPr>
              <a:t>term</a:t>
            </a:r>
            <a:r>
              <a:rPr lang="fr-FR" dirty="0" smtClean="0">
                <a:solidFill>
                  <a:srgbClr val="FF0000"/>
                </a:solidFill>
              </a:rPr>
              <a:t> variations ?</a:t>
            </a: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Actions to </a:t>
            </a:r>
            <a:r>
              <a:rPr lang="fr-FR" dirty="0" err="1" smtClean="0">
                <a:solidFill>
                  <a:srgbClr val="FF0000"/>
                </a:solidFill>
              </a:rPr>
              <a:t>get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it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regularly</a:t>
            </a:r>
            <a:r>
              <a:rPr lang="fr-FR" dirty="0" smtClean="0">
                <a:solidFill>
                  <a:srgbClr val="FF0000"/>
                </a:solidFill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ZELDA-NCPA confirmation of ~40nm RMS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97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7813"/>
            <a:ext cx="9036050" cy="1139825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ea typeface="ＭＳ Ｐゴシック" charset="-128"/>
              </a:rPr>
              <a:t/>
            </a:r>
            <a:br>
              <a:rPr lang="fr-FR" dirty="0" smtClean="0">
                <a:ea typeface="ＭＳ Ｐゴシック" charset="-128"/>
              </a:rPr>
            </a:br>
            <a:r>
              <a:rPr lang="fr-FR" dirty="0">
                <a:ea typeface="ＭＳ Ｐゴシック" charset="-128"/>
              </a:rPr>
              <a:t> </a:t>
            </a:r>
            <a:r>
              <a:rPr lang="fr-FR" dirty="0" smtClean="0">
                <a:ea typeface="ＭＳ Ｐゴシック" charset="-128"/>
              </a:rPr>
              <a:t>     </a:t>
            </a:r>
            <a:r>
              <a:rPr lang="fr-FR" dirty="0" err="1" smtClean="0">
                <a:ea typeface="ＭＳ Ｐゴシック" charset="-128"/>
              </a:rPr>
              <a:t>Spatially</a:t>
            </a:r>
            <a:r>
              <a:rPr lang="fr-FR" dirty="0" smtClean="0">
                <a:ea typeface="ＭＳ Ｐゴシック" charset="-128"/>
              </a:rPr>
              <a:t> </a:t>
            </a:r>
            <a:r>
              <a:rPr lang="fr-FR" dirty="0" err="1" smtClean="0">
                <a:ea typeface="ＭＳ Ｐゴシック" charset="-128"/>
              </a:rPr>
              <a:t>filtered</a:t>
            </a:r>
            <a:r>
              <a:rPr lang="fr-FR" dirty="0" smtClean="0">
                <a:ea typeface="ＭＳ Ｐゴシック" charset="-128"/>
              </a:rPr>
              <a:t> SH</a:t>
            </a:r>
            <a:endParaRPr lang="fr-FR" dirty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 smtClean="0">
                <a:ea typeface="ＭＳ Ｐゴシック" charset="-128"/>
              </a:rPr>
              <a:t>Spatial </a:t>
            </a:r>
            <a:r>
              <a:rPr lang="fr-FR" sz="2400" dirty="0" err="1" smtClean="0">
                <a:ea typeface="ＭＳ Ｐゴシック" charset="-128"/>
              </a:rPr>
              <a:t>filter</a:t>
            </a:r>
            <a:r>
              <a:rPr lang="fr-FR" sz="2400" dirty="0" smtClean="0">
                <a:ea typeface="ＭＳ Ｐゴシック" charset="-128"/>
              </a:rPr>
              <a:t>: nominal performance </a:t>
            </a:r>
          </a:p>
          <a:p>
            <a:pPr>
              <a:defRPr/>
            </a:pPr>
            <a:r>
              <a:rPr lang="fr-FR" sz="2400" dirty="0" err="1" smtClean="0">
                <a:ea typeface="ＭＳ Ｐゴシック" charset="-128"/>
              </a:rPr>
              <a:t>Operation</a:t>
            </a:r>
            <a:r>
              <a:rPr lang="fr-FR" sz="2400" dirty="0" smtClean="0">
                <a:ea typeface="ＭＳ Ｐゴシック" charset="-128"/>
              </a:rPr>
              <a:t>: Optimisation of SF </a:t>
            </a:r>
            <a:r>
              <a:rPr lang="fr-FR" sz="2400" dirty="0" err="1" smtClean="0">
                <a:ea typeface="ＭＳ Ｐゴシック" charset="-128"/>
              </a:rPr>
              <a:t>with</a:t>
            </a:r>
            <a:r>
              <a:rPr lang="fr-FR" sz="2400" dirty="0" smtClean="0">
                <a:ea typeface="ＭＳ Ｐゴシック" charset="-128"/>
              </a:rPr>
              <a:t> respect to turbulence </a:t>
            </a:r>
            <a:r>
              <a:rPr lang="fr-FR" sz="2400" dirty="0" err="1" smtClean="0">
                <a:ea typeface="ＭＳ Ｐゴシック" charset="-128"/>
              </a:rPr>
              <a:t>strength</a:t>
            </a:r>
            <a:endParaRPr lang="fr-FR" sz="2400" dirty="0" smtClean="0">
              <a:ea typeface="ＭＳ Ｐゴシック" charset="-128"/>
            </a:endParaRPr>
          </a:p>
          <a:p>
            <a:pPr>
              <a:defRPr/>
            </a:pPr>
            <a:r>
              <a:rPr lang="fr-FR" sz="2400" dirty="0" smtClean="0">
                <a:ea typeface="ＭＳ Ｐゴシック" charset="-128"/>
              </a:rPr>
              <a:t>Conservative </a:t>
            </a:r>
            <a:r>
              <a:rPr lang="fr-FR" sz="2400" dirty="0" err="1" smtClean="0">
                <a:ea typeface="ＭＳ Ｐゴシック" charset="-128"/>
              </a:rPr>
              <a:t>choice</a:t>
            </a:r>
            <a:r>
              <a:rPr lang="fr-FR" sz="2400" dirty="0" smtClean="0">
                <a:ea typeface="ＭＳ Ｐゴシック" charset="-128"/>
              </a:rPr>
              <a:t> for </a:t>
            </a:r>
            <a:r>
              <a:rPr lang="fr-FR" sz="2400" dirty="0" err="1" smtClean="0">
                <a:ea typeface="ＭＳ Ｐゴシック" charset="-128"/>
              </a:rPr>
              <a:t>robustness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reasons</a:t>
            </a:r>
            <a:r>
              <a:rPr lang="fr-FR" sz="2400" dirty="0" smtClean="0">
                <a:ea typeface="ＭＳ Ｐゴシック" charset="-128"/>
              </a:rPr>
              <a:t>, </a:t>
            </a:r>
          </a:p>
          <a:p>
            <a:pPr>
              <a:defRPr/>
            </a:pPr>
            <a:r>
              <a:rPr lang="fr-FR" sz="2400" dirty="0" smtClean="0">
                <a:ea typeface="ＭＳ Ｐゴシック" charset="-128"/>
              </a:rPr>
              <a:t>Expert </a:t>
            </a:r>
            <a:r>
              <a:rPr lang="fr-FR" sz="2400" dirty="0" err="1" smtClean="0">
                <a:ea typeface="ＭＳ Ｐゴシック" charset="-128"/>
              </a:rPr>
              <a:t>parameter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allowing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improved</a:t>
            </a:r>
            <a:r>
              <a:rPr lang="fr-FR" sz="2400" dirty="0" smtClean="0">
                <a:ea typeface="ＭＳ Ｐゴシック" charset="-128"/>
              </a:rPr>
              <a:t> performances </a:t>
            </a:r>
            <a:r>
              <a:rPr lang="fr-FR" sz="2400" dirty="0" err="1" smtClean="0">
                <a:ea typeface="ＭＳ Ｐゴシック" charset="-128"/>
              </a:rPr>
              <a:t>at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low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seeings</a:t>
            </a:r>
            <a:endParaRPr lang="fr-FR" sz="2400" dirty="0">
              <a:ea typeface="ＭＳ Ｐゴシック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8016875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496888" y="1600200"/>
            <a:ext cx="8089900" cy="4860925"/>
            <a:chOff x="1331913" y="3284538"/>
            <a:chExt cx="6619875" cy="3384550"/>
          </a:xfrm>
        </p:grpSpPr>
        <p:pic>
          <p:nvPicPr>
            <p:cNvPr id="194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284538"/>
              <a:ext cx="6619875" cy="3384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Double flèche verticale 3"/>
            <p:cNvSpPr/>
            <p:nvPr/>
          </p:nvSpPr>
          <p:spPr bwMode="auto">
            <a:xfrm>
              <a:off x="5347225" y="4835330"/>
              <a:ext cx="215640" cy="454294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endParaRPr>
            </a:p>
          </p:txBody>
        </p:sp>
        <p:sp>
          <p:nvSpPr>
            <p:cNvPr id="19464" name="ZoneTexte 4"/>
            <p:cNvSpPr txBox="1">
              <a:spLocks noChangeArrowheads="1"/>
            </p:cNvSpPr>
            <p:nvPr/>
          </p:nvSpPr>
          <p:spPr bwMode="auto">
            <a:xfrm>
              <a:off x="4365351" y="4859868"/>
              <a:ext cx="1059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>
                  <a:solidFill>
                    <a:srgbClr val="000000"/>
                  </a:solidFill>
                  <a:ea typeface="ＭＳ Ｐゴシック" pitchFamily="34" charset="-128"/>
                </a:rPr>
                <a:t>Gain x 3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517084" y="5085184"/>
            <a:ext cx="40495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FF0000"/>
                </a:solidFill>
              </a:rPr>
              <a:t>Statistic</a:t>
            </a:r>
            <a:r>
              <a:rPr lang="fr-FR" dirty="0" smtClean="0">
                <a:solidFill>
                  <a:srgbClr val="FF0000"/>
                </a:solidFill>
              </a:rPr>
              <a:t> of Spatial </a:t>
            </a:r>
            <a:r>
              <a:rPr lang="fr-FR" dirty="0" err="1" smtClean="0">
                <a:solidFill>
                  <a:srgbClr val="FF0000"/>
                </a:solidFill>
              </a:rPr>
              <a:t>Filter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sizes ?</a:t>
            </a: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Optimisation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Engineering mode </a:t>
            </a:r>
            <a:r>
              <a:rPr lang="fr-FR" dirty="0" err="1" smtClean="0">
                <a:solidFill>
                  <a:srgbClr val="FF0000"/>
                </a:solidFill>
              </a:rPr>
              <a:t>used</a:t>
            </a:r>
            <a:r>
              <a:rPr lang="fr-FR" dirty="0" smtClean="0">
                <a:solidFill>
                  <a:srgbClr val="FF0000"/>
                </a:solidFill>
              </a:rPr>
              <a:t> or not 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598613"/>
            <a:ext cx="8713788" cy="4530725"/>
          </a:xfrm>
        </p:spPr>
        <p:txBody>
          <a:bodyPr/>
          <a:lstStyle/>
          <a:p>
            <a:pPr>
              <a:defRPr/>
            </a:pPr>
            <a:r>
              <a:rPr lang="fr-FR" sz="2000" dirty="0" err="1" smtClean="0">
                <a:ea typeface="ＭＳ Ｐゴシック" charset="-128"/>
              </a:rPr>
              <a:t>Theoretical</a:t>
            </a:r>
            <a:r>
              <a:rPr lang="fr-FR" sz="2000" dirty="0" smtClean="0">
                <a:ea typeface="ＭＳ Ｐゴシック" charset="-128"/>
              </a:rPr>
              <a:t> performance </a:t>
            </a:r>
            <a:r>
              <a:rPr lang="fr-FR" sz="2000" dirty="0" err="1" smtClean="0">
                <a:ea typeface="ＭＳ Ｐゴシック" charset="-128"/>
              </a:rPr>
              <a:t>reached</a:t>
            </a:r>
            <a:endParaRPr lang="fr-FR" sz="2000" dirty="0" smtClean="0">
              <a:ea typeface="ＭＳ Ｐゴシック" charset="-128"/>
            </a:endParaRPr>
          </a:p>
          <a:p>
            <a:pPr>
              <a:defRPr/>
            </a:pPr>
            <a:r>
              <a:rPr lang="fr-FR" sz="1600" dirty="0" err="1" smtClean="0">
                <a:ea typeface="ＭＳ Ｐゴシック" charset="-128"/>
              </a:rPr>
              <a:t>Limit</a:t>
            </a:r>
            <a:r>
              <a:rPr lang="fr-FR" sz="1600" dirty="0" smtClean="0">
                <a:ea typeface="ＭＳ Ｐゴシック" charset="-128"/>
              </a:rPr>
              <a:t> magnitude 14/15</a:t>
            </a:r>
          </a:p>
          <a:p>
            <a:pPr>
              <a:defRPr/>
            </a:pPr>
            <a:r>
              <a:rPr lang="fr-FR" sz="1600" dirty="0" smtClean="0">
                <a:ea typeface="ＭＳ Ｐゴシック" charset="-128"/>
              </a:rPr>
              <a:t>Max perf 91% SR in H</a:t>
            </a:r>
          </a:p>
          <a:p>
            <a:pPr>
              <a:defRPr/>
            </a:pPr>
            <a:r>
              <a:rPr lang="fr-FR" sz="1600" dirty="0" smtClean="0">
                <a:ea typeface="ＭＳ Ｐゴシック" charset="-128"/>
              </a:rPr>
              <a:t>Max perf up to </a:t>
            </a:r>
            <a:r>
              <a:rPr lang="fr-FR" sz="1600" dirty="0" err="1" smtClean="0">
                <a:ea typeface="ＭＳ Ｐゴシック" charset="-128"/>
              </a:rPr>
              <a:t>mag</a:t>
            </a:r>
            <a:r>
              <a:rPr lang="fr-FR" sz="1600" dirty="0" smtClean="0">
                <a:ea typeface="ＭＳ Ｐゴシック" charset="-128"/>
              </a:rPr>
              <a:t> 9.5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89150"/>
            <a:ext cx="6284912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973513" y="4411663"/>
            <a:ext cx="1728787" cy="167481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pic>
        <p:nvPicPr>
          <p:cNvPr id="2560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878388"/>
            <a:ext cx="13620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863975"/>
            <a:ext cx="1352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7" name="Connecteur droit avec flèche 15"/>
          <p:cNvCxnSpPr>
            <a:cxnSpLocks noChangeShapeType="1"/>
          </p:cNvCxnSpPr>
          <p:nvPr/>
        </p:nvCxnSpPr>
        <p:spPr bwMode="auto">
          <a:xfrm>
            <a:off x="3690938" y="2814638"/>
            <a:ext cx="593725" cy="1335087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Connecteur droit avec flèche 6"/>
          <p:cNvCxnSpPr>
            <a:cxnSpLocks noChangeShapeType="1"/>
          </p:cNvCxnSpPr>
          <p:nvPr/>
        </p:nvCxnSpPr>
        <p:spPr bwMode="auto">
          <a:xfrm flipH="1">
            <a:off x="6713538" y="4581525"/>
            <a:ext cx="1150937" cy="792163"/>
          </a:xfrm>
          <a:prstGeom prst="straightConnector1">
            <a:avLst/>
          </a:prstGeom>
          <a:noFill/>
          <a:ln w="952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itre 1"/>
          <p:cNvSpPr txBox="1">
            <a:spLocks/>
          </p:cNvSpPr>
          <p:nvPr/>
        </p:nvSpPr>
        <p:spPr bwMode="auto">
          <a:xfrm>
            <a:off x="1979613" y="5492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  <a:ea typeface="ＭＳ Ｐゴシック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defRPr>
            </a:lvl9pPr>
          </a:lstStyle>
          <a:p>
            <a:pPr>
              <a:defRPr/>
            </a:pPr>
            <a:r>
              <a:rPr lang="fr-FR" sz="2400" dirty="0" smtClean="0">
                <a:ea typeface="ＭＳ Ｐゴシック" charset="-128"/>
              </a:rPr>
              <a:t>Perf vs magnitude</a:t>
            </a:r>
            <a:br>
              <a:rPr lang="fr-FR" sz="2400" dirty="0" smtClean="0">
                <a:ea typeface="ＭＳ Ｐゴシック" charset="-128"/>
              </a:rPr>
            </a:br>
            <a:r>
              <a:rPr lang="fr-FR" sz="2400" dirty="0" err="1" smtClean="0">
                <a:ea typeface="ＭＳ Ｐゴシック" charset="-128"/>
              </a:rPr>
              <a:t>Commissionning</a:t>
            </a:r>
            <a:r>
              <a:rPr lang="fr-FR" sz="2400" dirty="0" smtClean="0">
                <a:ea typeface="ＭＳ Ｐゴシック" charset="-128"/>
              </a:rPr>
              <a:t> data</a:t>
            </a:r>
            <a:endParaRPr lang="fr-FR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868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3700" y="765175"/>
            <a:ext cx="6210300" cy="79692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ea typeface="ＭＳ Ｐゴシック" charset="-128"/>
              </a:rPr>
              <a:t>SAXO turbulence/performance </a:t>
            </a:r>
            <a:r>
              <a:rPr lang="fr-FR" sz="2400" dirty="0" err="1" smtClean="0">
                <a:ea typeface="ＭＳ Ｐゴシック" charset="-128"/>
              </a:rPr>
              <a:t>estimator</a:t>
            </a:r>
            <a:endParaRPr lang="fr-FR" sz="2400" dirty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1562100"/>
            <a:ext cx="8578850" cy="4530725"/>
          </a:xfrm>
        </p:spPr>
        <p:txBody>
          <a:bodyPr/>
          <a:lstStyle/>
          <a:p>
            <a:pPr>
              <a:defRPr/>
            </a:pPr>
            <a:r>
              <a:rPr lang="fr-FR" sz="1800" dirty="0" smtClean="0">
                <a:ea typeface="ＭＳ Ｐゴシック" charset="-128"/>
              </a:rPr>
              <a:t>SPARTA </a:t>
            </a:r>
            <a:r>
              <a:rPr lang="fr-FR" sz="1800" dirty="0" err="1" smtClean="0">
                <a:ea typeface="ＭＳ Ｐゴシック" charset="-128"/>
              </a:rPr>
              <a:t>provides</a:t>
            </a:r>
            <a:r>
              <a:rPr lang="fr-FR" sz="1800" dirty="0" smtClean="0">
                <a:ea typeface="ＭＳ Ｐゴシック" charset="-128"/>
              </a:rPr>
              <a:t> estimation of turbulence </a:t>
            </a:r>
            <a:r>
              <a:rPr lang="fr-FR" sz="1800" dirty="0" err="1" smtClean="0">
                <a:ea typeface="ＭＳ Ｐゴシック" charset="-128"/>
              </a:rPr>
              <a:t>every</a:t>
            </a:r>
            <a:r>
              <a:rPr lang="fr-FR" sz="1800" dirty="0" smtClean="0">
                <a:ea typeface="ＭＳ Ｐゴシック" charset="-128"/>
              </a:rPr>
              <a:t> </a:t>
            </a:r>
            <a:r>
              <a:rPr lang="fr-FR" sz="1800" dirty="0" err="1" smtClean="0">
                <a:ea typeface="ＭＳ Ｐゴシック" charset="-128"/>
              </a:rPr>
              <a:t>minut</a:t>
            </a:r>
            <a:r>
              <a:rPr lang="fr-FR" sz="1800" dirty="0" smtClean="0">
                <a:ea typeface="ＭＳ Ｐゴシック" charset="-128"/>
              </a:rPr>
              <a:t> (r</a:t>
            </a:r>
            <a:r>
              <a:rPr lang="fr-FR" sz="1800" baseline="-25000" dirty="0" smtClean="0">
                <a:ea typeface="ＭＳ Ｐゴシック" charset="-128"/>
              </a:rPr>
              <a:t>0</a:t>
            </a:r>
            <a:r>
              <a:rPr lang="fr-FR" sz="1800" dirty="0" smtClean="0">
                <a:ea typeface="ＭＳ Ｐゴシック" charset="-128"/>
              </a:rPr>
              <a:t>, </a:t>
            </a:r>
            <a:r>
              <a:rPr lang="fr-FR" sz="1800" dirty="0" err="1" smtClean="0">
                <a:ea typeface="ＭＳ Ｐゴシック" charset="-128"/>
              </a:rPr>
              <a:t>wind</a:t>
            </a:r>
            <a:r>
              <a:rPr lang="fr-FR" sz="1800" dirty="0" smtClean="0">
                <a:ea typeface="ＭＳ Ｐゴシック" charset="-128"/>
              </a:rPr>
              <a:t>, SR)</a:t>
            </a:r>
          </a:p>
          <a:p>
            <a:pPr>
              <a:defRPr/>
            </a:pPr>
            <a:r>
              <a:rPr lang="fr-FR" sz="1800" dirty="0" err="1" smtClean="0">
                <a:ea typeface="ＭＳ Ｐゴシック" charset="-128"/>
              </a:rPr>
              <a:t>Measurement</a:t>
            </a:r>
            <a:r>
              <a:rPr lang="fr-FR" sz="1800" dirty="0" smtClean="0">
                <a:ea typeface="ＭＳ Ｐゴシック" charset="-128"/>
              </a:rPr>
              <a:t> </a:t>
            </a:r>
            <a:r>
              <a:rPr lang="fr-FR" sz="1800" dirty="0" err="1" smtClean="0">
                <a:ea typeface="ＭＳ Ｐゴシック" charset="-128"/>
              </a:rPr>
              <a:t>compared</a:t>
            </a:r>
            <a:r>
              <a:rPr lang="fr-FR" sz="1800" dirty="0" smtClean="0">
                <a:ea typeface="ＭＳ Ｐゴシック" charset="-128"/>
              </a:rPr>
              <a:t> to </a:t>
            </a:r>
            <a:r>
              <a:rPr lang="fr-FR" sz="1800" dirty="0" err="1" smtClean="0">
                <a:ea typeface="ＭＳ Ｐゴシック" charset="-128"/>
              </a:rPr>
              <a:t>different</a:t>
            </a:r>
            <a:r>
              <a:rPr lang="fr-FR" sz="1800" dirty="0" smtClean="0">
                <a:ea typeface="ＭＳ Ｐゴシック" charset="-128"/>
              </a:rPr>
              <a:t> sources </a:t>
            </a:r>
            <a:r>
              <a:rPr lang="fr-FR" sz="1800" dirty="0" err="1" smtClean="0">
                <a:ea typeface="ＭＳ Ｐゴシック" charset="-128"/>
              </a:rPr>
              <a:t>during</a:t>
            </a:r>
            <a:r>
              <a:rPr lang="fr-FR" sz="1800" dirty="0" smtClean="0">
                <a:ea typeface="ＭＳ Ｐゴシック" charset="-128"/>
              </a:rPr>
              <a:t> </a:t>
            </a:r>
            <a:r>
              <a:rPr lang="fr-FR" sz="1800" dirty="0" err="1" smtClean="0">
                <a:ea typeface="ＭＳ Ｐゴシック" charset="-128"/>
              </a:rPr>
              <a:t>COMs</a:t>
            </a:r>
            <a:endParaRPr lang="fr-FR" sz="1800" dirty="0" smtClean="0">
              <a:ea typeface="ＭＳ Ｐゴシック" charset="-128"/>
            </a:endParaRPr>
          </a:p>
          <a:p>
            <a:pPr>
              <a:defRPr/>
            </a:pPr>
            <a:r>
              <a:rPr lang="fr-FR" sz="1800" dirty="0" smtClean="0">
                <a:ea typeface="ＭＳ Ｐゴシック" charset="-128"/>
              </a:rPr>
              <a:t>Truth </a:t>
            </a:r>
            <a:r>
              <a:rPr lang="fr-FR" sz="1800" dirty="0" err="1" smtClean="0">
                <a:ea typeface="ＭＳ Ｐゴシック" charset="-128"/>
              </a:rPr>
              <a:t>sensor</a:t>
            </a:r>
            <a:r>
              <a:rPr lang="fr-FR" sz="1800" dirty="0" smtClean="0">
                <a:ea typeface="ＭＳ Ｐゴシック" charset="-128"/>
              </a:rPr>
              <a:t> = </a:t>
            </a:r>
            <a:r>
              <a:rPr lang="fr-FR" sz="1800" dirty="0" err="1" smtClean="0">
                <a:ea typeface="ＭＳ Ｐゴシック" charset="-128"/>
              </a:rPr>
              <a:t>Seeing</a:t>
            </a:r>
            <a:r>
              <a:rPr lang="fr-FR" sz="1800" dirty="0" smtClean="0">
                <a:ea typeface="ＭＳ Ｐゴシック" charset="-128"/>
              </a:rPr>
              <a:t> in Open-Loop images</a:t>
            </a:r>
          </a:p>
          <a:p>
            <a:pPr>
              <a:defRPr/>
            </a:pPr>
            <a:r>
              <a:rPr lang="fr-FR" sz="1800" dirty="0" smtClean="0">
                <a:ea typeface="ＭＳ Ｐゴシック" charset="-128"/>
              </a:rPr>
              <a:t>SPARTA estimation </a:t>
            </a:r>
            <a:r>
              <a:rPr lang="fr-FR" sz="1800" dirty="0" err="1" smtClean="0">
                <a:ea typeface="ＭＳ Ｐゴシック" charset="-128"/>
              </a:rPr>
              <a:t>validated</a:t>
            </a:r>
            <a:endParaRPr lang="fr-FR" sz="1800" dirty="0" smtClean="0">
              <a:ea typeface="ＭＳ Ｐゴシック" charset="-128"/>
            </a:endParaRPr>
          </a:p>
          <a:p>
            <a:pPr>
              <a:defRPr/>
            </a:pPr>
            <a:r>
              <a:rPr lang="fr-FR" sz="1800" dirty="0" err="1" smtClean="0">
                <a:ea typeface="ＭＳ Ｐゴシック" charset="-128"/>
              </a:rPr>
              <a:t>Discrepancy</a:t>
            </a:r>
            <a:r>
              <a:rPr lang="fr-FR" sz="1800" dirty="0" smtClean="0">
                <a:ea typeface="ＭＳ Ｐゴシック" charset="-128"/>
              </a:rPr>
              <a:t> </a:t>
            </a:r>
            <a:r>
              <a:rPr lang="fr-FR" sz="1800" dirty="0" err="1" smtClean="0">
                <a:ea typeface="ＭＳ Ｐゴシック" charset="-128"/>
              </a:rPr>
              <a:t>wrt</a:t>
            </a:r>
            <a:r>
              <a:rPr lang="fr-FR" sz="1800" dirty="0" smtClean="0">
                <a:ea typeface="ＭＳ Ｐゴシック" charset="-128"/>
              </a:rPr>
              <a:t> </a:t>
            </a:r>
            <a:br>
              <a:rPr lang="fr-FR" sz="1800" dirty="0" smtClean="0">
                <a:ea typeface="ＭＳ Ｐゴシック" charset="-128"/>
              </a:rPr>
            </a:br>
            <a:r>
              <a:rPr lang="fr-FR" sz="1800" dirty="0" smtClean="0">
                <a:ea typeface="ＭＳ Ｐゴシック" charset="-128"/>
              </a:rPr>
              <a:t>DIMM (as </a:t>
            </a:r>
            <a:r>
              <a:rPr lang="fr-FR" sz="1800" dirty="0" err="1" smtClean="0">
                <a:ea typeface="ＭＳ Ｐゴシック" charset="-128"/>
              </a:rPr>
              <a:t>already</a:t>
            </a:r>
            <a:r>
              <a:rPr lang="fr-FR" sz="1800" dirty="0" smtClean="0">
                <a:ea typeface="ＭＳ Ｐゴシック" charset="-128"/>
              </a:rPr>
              <a:t> </a:t>
            </a:r>
            <a:r>
              <a:rPr lang="fr-FR" sz="1800" dirty="0" err="1" smtClean="0">
                <a:ea typeface="ＭＳ Ｐゴシック" charset="-128"/>
              </a:rPr>
              <a:t>noticed</a:t>
            </a:r>
            <a:r>
              <a:rPr lang="fr-FR" sz="1800" dirty="0" smtClean="0">
                <a:ea typeface="ＭＳ Ｐゴシック" charset="-128"/>
              </a:rPr>
              <a:t> </a:t>
            </a:r>
            <a:br>
              <a:rPr lang="fr-FR" sz="1800" dirty="0" smtClean="0">
                <a:ea typeface="ＭＳ Ｐゴシック" charset="-128"/>
              </a:rPr>
            </a:br>
            <a:r>
              <a:rPr lang="fr-FR" sz="1800" dirty="0" smtClean="0">
                <a:ea typeface="ＭＳ Ｐゴシック" charset="-128"/>
              </a:rPr>
              <a:t>on </a:t>
            </a:r>
            <a:r>
              <a:rPr lang="fr-FR" sz="1800" dirty="0" err="1" smtClean="0">
                <a:ea typeface="ＭＳ Ｐゴシック" charset="-128"/>
              </a:rPr>
              <a:t>other</a:t>
            </a:r>
            <a:r>
              <a:rPr lang="fr-FR" sz="1800" dirty="0" smtClean="0">
                <a:ea typeface="ＭＳ Ｐゴシック" charset="-128"/>
              </a:rPr>
              <a:t> instruments)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36838"/>
            <a:ext cx="4392612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5563"/>
            <a:ext cx="4230688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24504" y="6104884"/>
            <a:ext cx="6819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Atmosphere</a:t>
            </a:r>
            <a:r>
              <a:rPr lang="fr-FR" dirty="0" smtClean="0">
                <a:solidFill>
                  <a:srgbClr val="FF0000"/>
                </a:solidFill>
              </a:rPr>
              <a:t> monitoring : best estimation by AO system </a:t>
            </a:r>
            <a:r>
              <a:rPr lang="fr-FR" dirty="0" err="1" smtClean="0">
                <a:solidFill>
                  <a:srgbClr val="FF0000"/>
                </a:solidFill>
              </a:rPr>
              <a:t>itself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809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ea typeface="ＭＳ Ｐゴシック" charset="-128"/>
              </a:rPr>
              <a:t/>
            </a:r>
            <a:br>
              <a:rPr lang="fr-FR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SAXO telemetry data  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  <p:pic>
        <p:nvPicPr>
          <p:cNvPr id="3379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7638"/>
            <a:ext cx="7488237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 bwMode="auto">
          <a:xfrm>
            <a:off x="2700338" y="5313363"/>
            <a:ext cx="4824412" cy="1000125"/>
          </a:xfrm>
          <a:prstGeom prst="ellips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27654" name="ZoneTexte 5"/>
          <p:cNvSpPr txBox="1">
            <a:spLocks noChangeArrowheads="1"/>
          </p:cNvSpPr>
          <p:nvPr/>
        </p:nvSpPr>
        <p:spPr bwMode="auto">
          <a:xfrm>
            <a:off x="2454275" y="590073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rgbClr val="00B050"/>
                </a:solidFill>
                <a:ea typeface="ＭＳ Ｐゴシック" pitchFamily="34" charset="-128"/>
              </a:rPr>
              <a:t>r</a:t>
            </a:r>
            <a:r>
              <a:rPr lang="fr-FR" altLang="en-US" baseline="-25000">
                <a:solidFill>
                  <a:srgbClr val="00B050"/>
                </a:solidFill>
                <a:ea typeface="ＭＳ Ｐゴシック" pitchFamily="34" charset="-128"/>
              </a:rPr>
              <a:t>0</a:t>
            </a:r>
            <a:endParaRPr lang="en-US" altLang="en-US" baseline="-2500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732463" y="4149725"/>
            <a:ext cx="711200" cy="503238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092950" y="4941888"/>
            <a:ext cx="320675" cy="344487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86438" y="4959350"/>
            <a:ext cx="10937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rgbClr val="ADCAFF">
                    <a:lumMod val="75000"/>
                  </a:srgbClr>
                </a:solidFill>
                <a:cs typeface="Arial" pitchFamily="34" charset="0"/>
              </a:rPr>
              <a:t>DTTS Flux</a:t>
            </a:r>
            <a:endParaRPr lang="en-US" sz="1400" dirty="0">
              <a:solidFill>
                <a:srgbClr val="ADCAFF">
                  <a:lumMod val="75000"/>
                </a:srgbClr>
              </a:solidFill>
              <a:cs typeface="Arial" pitchFamily="34" charset="0"/>
            </a:endParaRPr>
          </a:p>
        </p:txBody>
      </p:sp>
      <p:cxnSp>
        <p:nvCxnSpPr>
          <p:cNvPr id="13" name="Connecteur droit avec flèche 12"/>
          <p:cNvCxnSpPr>
            <a:endCxn id="7" idx="4"/>
          </p:cNvCxnSpPr>
          <p:nvPr/>
        </p:nvCxnSpPr>
        <p:spPr bwMode="auto">
          <a:xfrm flipV="1">
            <a:off x="6084888" y="4652963"/>
            <a:ext cx="3175" cy="2889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/>
          <p:cNvCxnSpPr>
            <a:endCxn id="10" idx="2"/>
          </p:cNvCxnSpPr>
          <p:nvPr/>
        </p:nvCxnSpPr>
        <p:spPr bwMode="auto">
          <a:xfrm>
            <a:off x="6796088" y="5113338"/>
            <a:ext cx="296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Ellipse 17"/>
          <p:cNvSpPr/>
          <p:nvPr/>
        </p:nvSpPr>
        <p:spPr bwMode="auto">
          <a:xfrm>
            <a:off x="5499100" y="2955925"/>
            <a:ext cx="1079500" cy="6477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7092950" y="3500438"/>
            <a:ext cx="320675" cy="64928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916238" y="3500438"/>
            <a:ext cx="2816225" cy="154622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27663" name="ZoneTexte 20"/>
          <p:cNvSpPr txBox="1">
            <a:spLocks noChangeArrowheads="1"/>
          </p:cNvSpPr>
          <p:nvPr/>
        </p:nvSpPr>
        <p:spPr bwMode="auto">
          <a:xfrm>
            <a:off x="3227388" y="3219450"/>
            <a:ext cx="509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rgbClr val="C00000"/>
                </a:solidFill>
                <a:ea typeface="ＭＳ Ｐゴシック" pitchFamily="34" charset="-128"/>
              </a:rPr>
              <a:t>SR</a:t>
            </a:r>
            <a:endParaRPr lang="en-US" altLang="en-US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27664" name="ZoneTexte 33"/>
          <p:cNvSpPr txBox="1">
            <a:spLocks noChangeArrowheads="1"/>
          </p:cNvSpPr>
          <p:nvPr/>
        </p:nvSpPr>
        <p:spPr bwMode="auto">
          <a:xfrm>
            <a:off x="6689725" y="3109913"/>
            <a:ext cx="509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rgbClr val="C00000"/>
                </a:solidFill>
                <a:ea typeface="ＭＳ Ｐゴシック" pitchFamily="34" charset="-128"/>
              </a:rPr>
              <a:t>SR</a:t>
            </a:r>
            <a:endParaRPr lang="en-US" altLang="en-US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843213" y="3284538"/>
            <a:ext cx="215900" cy="31908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2803525" y="5229225"/>
            <a:ext cx="255588" cy="21590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cxnSp>
        <p:nvCxnSpPr>
          <p:cNvPr id="41" name="Connecteur droit avec flèche 40"/>
          <p:cNvCxnSpPr>
            <a:stCxn id="11" idx="1"/>
          </p:cNvCxnSpPr>
          <p:nvPr/>
        </p:nvCxnSpPr>
        <p:spPr bwMode="auto">
          <a:xfrm flipH="1">
            <a:off x="3059113" y="5113338"/>
            <a:ext cx="2727325" cy="200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onnecteur droit avec flèche 46"/>
          <p:cNvCxnSpPr>
            <a:stCxn id="11" idx="1"/>
            <a:endCxn id="49" idx="7"/>
          </p:cNvCxnSpPr>
          <p:nvPr/>
        </p:nvCxnSpPr>
        <p:spPr bwMode="auto">
          <a:xfrm flipH="1">
            <a:off x="5338763" y="5113338"/>
            <a:ext cx="447675" cy="469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Ellipse 48"/>
          <p:cNvSpPr/>
          <p:nvPr/>
        </p:nvSpPr>
        <p:spPr bwMode="auto">
          <a:xfrm>
            <a:off x="3052763" y="5489575"/>
            <a:ext cx="2679700" cy="641350"/>
          </a:xfrm>
          <a:prstGeom prst="ellipse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pic>
        <p:nvPicPr>
          <p:cNvPr id="33814" name="Picture 2" descr="F:\BACKUP_2014\SPHERE\SAXO_AIT_C\SPHERE-SV\SPARTA\PLOTS\2014-12-04dttsimag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3"/>
          <a:stretch>
            <a:fillRect/>
          </a:stretch>
        </p:blipFill>
        <p:spPr bwMode="auto">
          <a:xfrm rot="5400000">
            <a:off x="5714207" y="3925094"/>
            <a:ext cx="54371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5" name="ZoneTexte 3"/>
          <p:cNvSpPr txBox="1">
            <a:spLocks noChangeArrowheads="1"/>
          </p:cNvSpPr>
          <p:nvPr/>
        </p:nvSpPr>
        <p:spPr bwMode="auto">
          <a:xfrm rot="5400000">
            <a:off x="8046243" y="3844132"/>
            <a:ext cx="1617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FFFFFF"/>
                </a:solidFill>
              </a:rPr>
              <a:t>DTTS images</a:t>
            </a:r>
          </a:p>
        </p:txBody>
      </p:sp>
    </p:spTree>
    <p:extLst>
      <p:ext uri="{BB962C8B-B14F-4D97-AF65-F5344CB8AC3E}">
        <p14:creationId xmlns:p14="http://schemas.microsoft.com/office/powerpoint/2010/main" val="32691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654" grpId="0"/>
      <p:bldP spid="7" grpId="0" animBg="1"/>
      <p:bldP spid="10" grpId="0" animBg="1"/>
      <p:bldP spid="11" grpId="0"/>
      <p:bldP spid="18" grpId="0" animBg="1"/>
      <p:bldP spid="19" grpId="0" animBg="1"/>
      <p:bldP spid="20" grpId="0" animBg="1"/>
      <p:bldP spid="27663" grpId="0"/>
      <p:bldP spid="27664" grpId="0"/>
      <p:bldP spid="36" grpId="0" animBg="1"/>
      <p:bldP spid="37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3384"/>
            <a:ext cx="9145586" cy="227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298" y="1640450"/>
            <a:ext cx="8928992" cy="652934"/>
          </a:xfrm>
        </p:spPr>
        <p:txBody>
          <a:bodyPr>
            <a:normAutofit fontScale="90000"/>
          </a:bodyPr>
          <a:lstStyle/>
          <a:p>
            <a:r>
              <a:rPr lang="fr-FR" dirty="0"/>
              <a:t>SPHERE main limitation: </a:t>
            </a:r>
            <a:br>
              <a:rPr lang="fr-FR" dirty="0"/>
            </a:br>
            <a:r>
              <a:rPr lang="fr-FR" dirty="0" err="1" smtClean="0"/>
              <a:t>From</a:t>
            </a:r>
            <a:r>
              <a:rPr lang="fr-FR" dirty="0" smtClean="0"/>
              <a:t> AO </a:t>
            </a:r>
            <a:r>
              <a:rPr lang="fr-FR" dirty="0" err="1" smtClean="0"/>
              <a:t>residual</a:t>
            </a:r>
            <a:r>
              <a:rPr lang="fr-FR" dirty="0" smtClean="0"/>
              <a:t> to Quasi-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speckle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18111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GQLupi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48064" y="4161710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HIP 43620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52320" y="416171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HIP 73 145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8884" y="4161710"/>
            <a:ext cx="66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Tcha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Organigramme : Fusion 4"/>
          <p:cNvSpPr/>
          <p:nvPr/>
        </p:nvSpPr>
        <p:spPr>
          <a:xfrm rot="16200000">
            <a:off x="4722006" y="1622810"/>
            <a:ext cx="360040" cy="68527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Fusion 11"/>
          <p:cNvSpPr/>
          <p:nvPr/>
        </p:nvSpPr>
        <p:spPr>
          <a:xfrm rot="16200000" flipV="1">
            <a:off x="932958" y="4879341"/>
            <a:ext cx="664842" cy="33967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21013" y="522920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Wind speed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7287" y="5864697"/>
            <a:ext cx="22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Limited by AO </a:t>
            </a:r>
            <a:r>
              <a:rPr lang="fr-FR" dirty="0" err="1" smtClean="0"/>
              <a:t>residual</a:t>
            </a:r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6444208" y="5864697"/>
            <a:ext cx="236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Limited by QS </a:t>
            </a:r>
            <a:r>
              <a:rPr lang="fr-FR" dirty="0" err="1" smtClean="0"/>
              <a:t>residuals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35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17650"/>
            <a:ext cx="91059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613" y="549275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ea typeface="ＭＳ Ｐゴシック" charset="-128"/>
              </a:rPr>
              <a:t>Perf vs magnitude</a:t>
            </a:r>
            <a:br>
              <a:rPr lang="fr-FR" sz="2400" dirty="0" smtClean="0">
                <a:ea typeface="ＭＳ Ｐゴシック" charset="-128"/>
              </a:rPr>
            </a:br>
            <a:r>
              <a:rPr lang="fr-FR" sz="2400" dirty="0" err="1" smtClean="0">
                <a:ea typeface="ＭＳ Ｐゴシック" charset="-128"/>
              </a:rPr>
              <a:t>from</a:t>
            </a:r>
            <a:r>
              <a:rPr lang="fr-FR" sz="2400" dirty="0" smtClean="0">
                <a:ea typeface="ＭＳ Ｐゴシック" charset="-128"/>
              </a:rPr>
              <a:t> </a:t>
            </a:r>
            <a:r>
              <a:rPr lang="fr-FR" sz="2400" dirty="0" err="1" smtClean="0">
                <a:ea typeface="ＭＳ Ｐゴシック" charset="-128"/>
              </a:rPr>
              <a:t>commissioning</a:t>
            </a:r>
            <a:r>
              <a:rPr lang="fr-FR" sz="2400" dirty="0" smtClean="0">
                <a:ea typeface="ＭＳ Ｐゴシック" charset="-128"/>
              </a:rPr>
              <a:t> to </a:t>
            </a:r>
            <a:r>
              <a:rPr lang="fr-FR" sz="2400" dirty="0" err="1" smtClean="0">
                <a:ea typeface="ＭＳ Ｐゴシック" charset="-128"/>
              </a:rPr>
              <a:t>operation</a:t>
            </a:r>
            <a:endParaRPr lang="fr-FR" sz="2400" dirty="0">
              <a:ea typeface="ＭＳ Ｐゴシック" charset="-128"/>
            </a:endParaRPr>
          </a:p>
        </p:txBody>
      </p:sp>
      <p:grpSp>
        <p:nvGrpSpPr>
          <p:cNvPr id="89" name="Groupe 88"/>
          <p:cNvGrpSpPr>
            <a:grpSpLocks/>
          </p:cNvGrpSpPr>
          <p:nvPr/>
        </p:nvGrpSpPr>
        <p:grpSpPr bwMode="auto">
          <a:xfrm>
            <a:off x="38100" y="1517650"/>
            <a:ext cx="9105900" cy="4400550"/>
            <a:chOff x="593127" y="1988840"/>
            <a:chExt cx="9105900" cy="4400550"/>
          </a:xfrm>
        </p:grpSpPr>
        <p:pic>
          <p:nvPicPr>
            <p:cNvPr id="2664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27" y="1988840"/>
              <a:ext cx="9105900" cy="440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696050"/>
              <a:ext cx="1142602" cy="1142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62" name="Groupe 23561"/>
          <p:cNvGrpSpPr>
            <a:grpSpLocks/>
          </p:cNvGrpSpPr>
          <p:nvPr/>
        </p:nvGrpSpPr>
        <p:grpSpPr bwMode="auto">
          <a:xfrm>
            <a:off x="39688" y="1512888"/>
            <a:ext cx="9105900" cy="4400550"/>
            <a:chOff x="49207" y="1525053"/>
            <a:chExt cx="9105900" cy="4400550"/>
          </a:xfrm>
        </p:grpSpPr>
        <p:pic>
          <p:nvPicPr>
            <p:cNvPr id="26638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7" y="1525053"/>
              <a:ext cx="9105900" cy="440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327" y="4227885"/>
              <a:ext cx="1142602" cy="1142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471" y="4230158"/>
              <a:ext cx="1140329" cy="114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566" name="Groupe 23565"/>
          <p:cNvGrpSpPr>
            <a:grpSpLocks/>
          </p:cNvGrpSpPr>
          <p:nvPr/>
        </p:nvGrpSpPr>
        <p:grpSpPr bwMode="auto">
          <a:xfrm>
            <a:off x="50800" y="1516063"/>
            <a:ext cx="9105900" cy="4400550"/>
            <a:chOff x="50275" y="1515632"/>
            <a:chExt cx="9105900" cy="4400550"/>
          </a:xfrm>
        </p:grpSpPr>
        <p:pic>
          <p:nvPicPr>
            <p:cNvPr id="26633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5" y="1515632"/>
              <a:ext cx="9105900" cy="440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634" name="Groupe 23562"/>
            <p:cNvGrpSpPr>
              <a:grpSpLocks/>
            </p:cNvGrpSpPr>
            <p:nvPr/>
          </p:nvGrpSpPr>
          <p:grpSpPr bwMode="auto">
            <a:xfrm>
              <a:off x="1058387" y="4228341"/>
              <a:ext cx="3758484" cy="1144875"/>
              <a:chOff x="-2364362" y="1988840"/>
              <a:chExt cx="3758484" cy="1144875"/>
            </a:xfrm>
          </p:grpSpPr>
          <p:pic>
            <p:nvPicPr>
              <p:cNvPr id="26635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64362" y="1988840"/>
                <a:ext cx="1142602" cy="1142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636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68218" y="1991113"/>
                <a:ext cx="1140329" cy="11403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637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991113"/>
                <a:ext cx="1142602" cy="1142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565" name="Ellipse 23564"/>
          <p:cNvSpPr/>
          <p:nvPr/>
        </p:nvSpPr>
        <p:spPr bwMode="auto">
          <a:xfrm flipH="1">
            <a:off x="8731250" y="5110163"/>
            <a:ext cx="120650" cy="119062"/>
          </a:xfrm>
          <a:prstGeom prst="ellipse">
            <a:avLst/>
          </a:prstGeom>
          <a:noFill/>
          <a:ln w="952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23567" name="ZoneTexte 23566"/>
          <p:cNvSpPr txBox="1"/>
          <p:nvPr/>
        </p:nvSpPr>
        <p:spPr>
          <a:xfrm>
            <a:off x="38101" y="6021388"/>
            <a:ext cx="9139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r>
              <a:rPr lang="fr-FR" dirty="0" err="1">
                <a:solidFill>
                  <a:srgbClr val="FFFFFF"/>
                </a:solidFill>
                <a:cs typeface="Arial" panose="020B0604020202020204" pitchFamily="34" charset="0"/>
              </a:rPr>
              <a:t>Disentangle</a:t>
            </a:r>
            <a:r>
              <a:rPr lang="fr-FR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cs typeface="Arial" panose="020B0604020202020204" pitchFamily="34" charset="0"/>
              </a:rPr>
              <a:t>system calibration </a:t>
            </a:r>
            <a:r>
              <a:rPr lang="fr-FR" dirty="0">
                <a:solidFill>
                  <a:srgbClr val="FFFFFF"/>
                </a:solidFill>
                <a:cs typeface="Arial" panose="020B0604020202020204" pitchFamily="34" charset="0"/>
              </a:rPr>
              <a:t>issues </a:t>
            </a:r>
            <a:r>
              <a:rPr lang="fr-FR" dirty="0" err="1">
                <a:solidFill>
                  <a:srgbClr val="FFFFFF"/>
                </a:solidFill>
                <a:cs typeface="Arial" panose="020B0604020202020204" pitchFamily="34" charset="0"/>
              </a:rPr>
              <a:t>from</a:t>
            </a:r>
            <a:r>
              <a:rPr lang="fr-FR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B050"/>
                </a:solidFill>
                <a:cs typeface="Arial" panose="020B0604020202020204" pitchFamily="34" charset="0"/>
              </a:rPr>
              <a:t>external</a:t>
            </a:r>
            <a:r>
              <a:rPr lang="fr-FR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B050"/>
                </a:solidFill>
                <a:cs typeface="Arial" panose="020B0604020202020204" pitchFamily="34" charset="0"/>
              </a:rPr>
              <a:t>environment</a:t>
            </a:r>
            <a:r>
              <a:rPr lang="fr-FR" dirty="0">
                <a:solidFill>
                  <a:srgbClr val="FFFFFF"/>
                </a:solidFill>
                <a:cs typeface="Arial" panose="020B0604020202020204" pitchFamily="34" charset="0"/>
              </a:rPr>
              <a:t> perturbations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endParaRPr 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Þ"/>
              <a:defRPr/>
            </a:pPr>
            <a:endParaRPr lang="fr-FR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460</Words>
  <Application>Microsoft Office PowerPoint</Application>
  <PresentationFormat>Affichage à l'écran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Thème Office</vt:lpstr>
      <vt:lpstr>Orbit</vt:lpstr>
      <vt:lpstr>1_Orbit</vt:lpstr>
      <vt:lpstr>SPHERE – SAXO  Performance status</vt:lpstr>
      <vt:lpstr>Performance de SAXO : biblio</vt:lpstr>
      <vt:lpstr>SPHERE Internal performance</vt:lpstr>
      <vt:lpstr>       Spatially filtered SH</vt:lpstr>
      <vt:lpstr>Présentation PowerPoint</vt:lpstr>
      <vt:lpstr>SAXO turbulence/performance estimator</vt:lpstr>
      <vt:lpstr> SAXO telemetry data  </vt:lpstr>
      <vt:lpstr>SPHERE main limitation:  From AO residual to Quasi-static speckle</vt:lpstr>
      <vt:lpstr>Perf vs magnitude from commissioning to operation</vt:lpstr>
      <vt:lpstr>Further understanding: ZELDA measurements</vt:lpstr>
      <vt:lpstr>Physical origin of the problem: heat exchange </vt:lpstr>
      <vt:lpstr>Air flow simulation (M. Brinkmann, ESO)</vt:lpstr>
      <vt:lpstr>SPHERE Low Wind Effect – ongoing actions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Jean-François Sauvage</dc:creator>
  <cp:lastModifiedBy>Jean-François Sauvage</cp:lastModifiedBy>
  <cp:revision>17</cp:revision>
  <dcterms:created xsi:type="dcterms:W3CDTF">2017-05-28T20:13:16Z</dcterms:created>
  <dcterms:modified xsi:type="dcterms:W3CDTF">2017-05-30T06:02:45Z</dcterms:modified>
</cp:coreProperties>
</file>